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62" r:id="rId2"/>
    <p:sldId id="527" r:id="rId3"/>
    <p:sldId id="523" r:id="rId4"/>
    <p:sldId id="464" r:id="rId5"/>
    <p:sldId id="465" r:id="rId6"/>
    <p:sldId id="463" r:id="rId7"/>
    <p:sldId id="466" r:id="rId8"/>
    <p:sldId id="467" r:id="rId9"/>
    <p:sldId id="468" r:id="rId10"/>
    <p:sldId id="500" r:id="rId11"/>
    <p:sldId id="529" r:id="rId12"/>
    <p:sldId id="501" r:id="rId13"/>
    <p:sldId id="504" r:id="rId14"/>
    <p:sldId id="505" r:id="rId15"/>
    <p:sldId id="528" r:id="rId16"/>
    <p:sldId id="532" r:id="rId17"/>
    <p:sldId id="533" r:id="rId18"/>
    <p:sldId id="530" r:id="rId19"/>
    <p:sldId id="531" r:id="rId20"/>
    <p:sldId id="506" r:id="rId21"/>
    <p:sldId id="512" r:id="rId22"/>
    <p:sldId id="513" r:id="rId23"/>
    <p:sldId id="510" r:id="rId24"/>
    <p:sldId id="511" r:id="rId25"/>
    <p:sldId id="535" r:id="rId26"/>
    <p:sldId id="519" r:id="rId27"/>
  </p:sldIdLst>
  <p:sldSz cx="13442950" cy="7561263"/>
  <p:notesSz cx="6669088" cy="9928225"/>
  <p:custDataLst>
    <p:tags r:id="rId30"/>
  </p:custDataLst>
  <p:defaultTextStyle>
    <a:defPPr>
      <a:defRPr lang="de-DE"/>
    </a:defPPr>
    <a:lvl1pPr marL="0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" userDrawn="1">
          <p15:clr>
            <a:srgbClr val="A4A3A4"/>
          </p15:clr>
        </p15:guide>
        <p15:guide id="4" orient="horz" pos="408" userDrawn="1">
          <p15:clr>
            <a:srgbClr val="A4A3A4"/>
          </p15:clr>
        </p15:guide>
        <p15:guide id="5" pos="4205" userDrawn="1">
          <p15:clr>
            <a:srgbClr val="A4A3A4"/>
          </p15:clr>
        </p15:guide>
        <p15:guide id="6" pos="4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2E5DE"/>
    <a:srgbClr val="FFFFFF"/>
    <a:srgbClr val="BE7D5B"/>
    <a:srgbClr val="E6E6E6"/>
    <a:srgbClr val="DDDEDE"/>
    <a:srgbClr val="A7A9AC"/>
    <a:srgbClr val="A6A6A6"/>
    <a:srgbClr val="D8B19D"/>
    <a:srgbClr val="E8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1" autoAdjust="0"/>
    <p:restoredTop sz="85770" autoAdjust="0"/>
  </p:normalViewPr>
  <p:slideViewPr>
    <p:cSldViewPr snapToGrid="0" showGuides="1">
      <p:cViewPr varScale="1">
        <p:scale>
          <a:sx n="100" d="100"/>
          <a:sy n="100" d="100"/>
        </p:scale>
        <p:origin x="870" y="96"/>
      </p:cViewPr>
      <p:guideLst>
        <p:guide orient="horz" pos="159"/>
        <p:guide orient="horz" pos="408"/>
        <p:guide pos="4205"/>
        <p:guide pos="4490"/>
      </p:guideLst>
    </p:cSldViewPr>
  </p:slideViewPr>
  <p:outlineViewPr>
    <p:cViewPr>
      <p:scale>
        <a:sx n="33" d="100"/>
        <a:sy n="33" d="100"/>
      </p:scale>
      <p:origin x="0" y="-2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096" y="216"/>
      </p:cViewPr>
      <p:guideLst>
        <p:guide orient="horz" pos="3128"/>
        <p:guide pos="210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현대산스 Head" panose="020B0600000101010101" pitchFamily="50" charset="-127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4C10B-FD06-F240-8AF9-C1AB7D589BAF}" type="datetimeFigureOut">
              <a:rPr lang="de-DE" smtClean="0">
                <a:latin typeface="현대산스 Head" panose="020B0600000101010101" pitchFamily="50" charset="-127"/>
              </a:rPr>
              <a:t>11.05.2026</a:t>
            </a:fld>
            <a:endParaRPr lang="de-DE" dirty="0">
              <a:latin typeface="현대산스 Head" panose="020B0600000101010101" pitchFamily="50" charset="-127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현대산스 Head" panose="020B0600000101010101" pitchFamily="50" charset="-127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050C-2746-3F48-B8C5-7DAA1EAB31CD}" type="slidenum">
              <a:rPr lang="de-DE" smtClean="0">
                <a:latin typeface="현대산스 Head" panose="020B0600000101010101" pitchFamily="50" charset="-127"/>
              </a:rPr>
              <a:t>‹#›</a:t>
            </a:fld>
            <a:endParaRPr lang="de-DE" dirty="0">
              <a:latin typeface="현대산스 Hea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531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현대산스 Head" panose="020B0600000101010101" pitchFamily="50" charset="-127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현대산스 Head" panose="020B0600000101010101" pitchFamily="50" charset="-127"/>
              </a:defRPr>
            </a:lvl1pPr>
          </a:lstStyle>
          <a:p>
            <a:fld id="{EFF4B5C2-5DC9-8F45-8247-D282A2E36C81}" type="datetimeFigureOut">
              <a:rPr lang="de-DE" smtClean="0"/>
              <a:pPr/>
              <a:t>11.05.2026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현대산스 Head" panose="020B0600000101010101" pitchFamily="50" charset="-127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현대산스 Head" panose="020B0600000101010101" pitchFamily="50" charset="-127"/>
              </a:defRPr>
            </a:lvl1pPr>
          </a:lstStyle>
          <a:p>
            <a:fld id="{71DF7CCD-8A4B-8D44-B710-51F66017669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28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1pPr>
    <a:lvl2pPr marL="521436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2pPr>
    <a:lvl3pPr marL="1042872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3pPr>
    <a:lvl4pPr marL="1564308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4pPr>
    <a:lvl5pPr marL="2085744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5pPr>
    <a:lvl6pPr marL="2607179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1959672"/>
              </p:ext>
            </p:extLst>
          </p:nvPr>
        </p:nvGraphicFramePr>
        <p:xfrm>
          <a:off x="1996" y="1588"/>
          <a:ext cx="19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1588"/>
                        <a:ext cx="19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43514" y="243379"/>
            <a:ext cx="11746144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2640" b="0" i="0" kern="400" baseline="0" noProof="0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defRPr>
            </a:lvl1pPr>
          </a:lstStyle>
          <a:p>
            <a:r>
              <a:rPr lang="en-US" altLang="zh-CN" noProof="0" dirty="0"/>
              <a:t>Title</a:t>
            </a:r>
            <a:endParaRPr lang="en-US" noProof="0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43515" y="775723"/>
            <a:ext cx="12536908" cy="600013"/>
          </a:xfrm>
          <a:prstGeom prst="rect">
            <a:avLst/>
          </a:prstGeom>
        </p:spPr>
        <p:txBody>
          <a:bodyPr/>
          <a:lstStyle>
            <a:lvl1pPr marL="0" marR="0" indent="0" algn="l" defTabSz="65549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altLang="ko-KR" sz="2263" b="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Detailed content</a:t>
            </a:r>
            <a:endParaRPr lang="de-DE" altLang="ko-KR" dirty="0">
              <a:latin typeface="+mn-ea"/>
              <a:ea typeface="+mn-ea"/>
            </a:endParaRPr>
          </a:p>
        </p:txBody>
      </p:sp>
      <p:cxnSp>
        <p:nvCxnSpPr>
          <p:cNvPr id="13" name="Gerade Verbindung 13"/>
          <p:cNvCxnSpPr/>
          <p:nvPr userDrawn="1"/>
        </p:nvCxnSpPr>
        <p:spPr>
          <a:xfrm flipV="1">
            <a:off x="443514" y="662550"/>
            <a:ext cx="1253605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5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4234" userDrawn="1">
          <p15:clr>
            <a:srgbClr val="FBAE40"/>
          </p15:clr>
        </p15:guide>
        <p15:guide id="4" pos="8196" userDrawn="1">
          <p15:clr>
            <a:srgbClr val="FBAE40"/>
          </p15:clr>
        </p15:guide>
        <p15:guide id="5" orient="horz" pos="4445" userDrawn="1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96" y="1588"/>
          <a:ext cx="19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1588"/>
                        <a:ext cx="19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43514" y="243379"/>
            <a:ext cx="11746144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2640" b="0" i="0" kern="400" baseline="0" noProof="0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defRPr>
            </a:lvl1pPr>
          </a:lstStyle>
          <a:p>
            <a:r>
              <a:rPr lang="en-US" altLang="zh-CN" noProof="0" dirty="0"/>
              <a:t>Title</a:t>
            </a:r>
            <a:endParaRPr lang="en-US" noProof="0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43515" y="775723"/>
            <a:ext cx="12536908" cy="600013"/>
          </a:xfrm>
          <a:prstGeom prst="rect">
            <a:avLst/>
          </a:prstGeom>
        </p:spPr>
        <p:txBody>
          <a:bodyPr/>
          <a:lstStyle>
            <a:lvl1pPr marL="0" marR="0" indent="0" algn="l" defTabSz="65549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altLang="ko-KR" sz="2263" b="0" i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Detailed content</a:t>
            </a:r>
            <a:endParaRPr lang="de-DE" altLang="ko-KR" dirty="0">
              <a:latin typeface="+mn-ea"/>
              <a:ea typeface="+mn-ea"/>
            </a:endParaRPr>
          </a:p>
        </p:txBody>
      </p:sp>
      <p:cxnSp>
        <p:nvCxnSpPr>
          <p:cNvPr id="13" name="Gerade Verbindung 13"/>
          <p:cNvCxnSpPr/>
          <p:nvPr userDrawn="1"/>
        </p:nvCxnSpPr>
        <p:spPr>
          <a:xfrm flipV="1">
            <a:off x="443514" y="662550"/>
            <a:ext cx="1253605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5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4234" userDrawn="1">
          <p15:clr>
            <a:srgbClr val="FBAE40"/>
          </p15:clr>
        </p15:guide>
        <p15:guide id="4" pos="8196" userDrawn="1">
          <p15:clr>
            <a:srgbClr val="FBAE40"/>
          </p15:clr>
        </p15:guide>
        <p15:guide id="5" orient="horz" pos="4445" userDrawn="1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9538014"/>
              </p:ext>
            </p:extLst>
          </p:nvPr>
        </p:nvGraphicFramePr>
        <p:xfrm>
          <a:off x="1996" y="1588"/>
          <a:ext cx="19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6" y="1588"/>
                        <a:ext cx="19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platzhalter 2"/>
          <p:cNvSpPr>
            <a:spLocks noGrp="1"/>
          </p:cNvSpPr>
          <p:nvPr>
            <p:ph type="body" idx="1"/>
          </p:nvPr>
        </p:nvSpPr>
        <p:spPr>
          <a:xfrm>
            <a:off x="452566" y="1728000"/>
            <a:ext cx="12536059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altLang="ko-KR" noProof="0" dirty="0"/>
              <a:t>SUBHEAD</a:t>
            </a:r>
            <a:endParaRPr lang="en-US" noProof="0" dirty="0"/>
          </a:p>
          <a:p>
            <a:pPr lvl="2"/>
            <a:r>
              <a:rPr lang="en-US" altLang="ko-KR" noProof="0" dirty="0"/>
              <a:t>Subhead 1</a:t>
            </a:r>
          </a:p>
          <a:p>
            <a:pPr lvl="2"/>
            <a:r>
              <a:rPr lang="en-US" altLang="ko-KR" noProof="0" dirty="0"/>
              <a:t>Subhead 2 </a:t>
            </a:r>
          </a:p>
          <a:p>
            <a:pPr lvl="2"/>
            <a:r>
              <a:rPr lang="en-US" altLang="ko-KR" noProof="0" dirty="0"/>
              <a:t>Subhead 3</a:t>
            </a:r>
            <a:r>
              <a:rPr lang="ko-KR" altLang="en-US" noProof="0" dirty="0"/>
              <a:t> </a:t>
            </a:r>
            <a:endParaRPr lang="en-US" altLang="ko-KR" noProof="0" dirty="0"/>
          </a:p>
          <a:p>
            <a:pPr lvl="2"/>
            <a:r>
              <a:rPr lang="en-US" noProof="0" dirty="0"/>
              <a:t>Subhead 4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3021" y="7185986"/>
            <a:ext cx="1987705" cy="984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543"/>
              </a:spcBef>
            </a:pPr>
            <a:endParaRPr lang="ko-KR" altLang="en-US" sz="943" b="0" i="0" dirty="0" err="1">
              <a:solidFill>
                <a:schemeClr val="tx1"/>
              </a:solidFill>
              <a:latin typeface="+mj-lt"/>
              <a:ea typeface="제네시스산스 Head" panose="020B0600000101010101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02225" y="428943"/>
            <a:ext cx="1987705" cy="984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r">
              <a:spcBef>
                <a:spcPts val="543"/>
              </a:spcBef>
            </a:pPr>
            <a:fld id="{DE38ECAD-73BA-4352-9F4A-D767B7CA689F}" type="slidenum">
              <a:rPr lang="ko-KR" altLang="en-US" sz="1006" b="0" i="0" smtClean="0">
                <a:solidFill>
                  <a:schemeClr val="tx1"/>
                </a:solidFill>
                <a:latin typeface="+mj-lt"/>
                <a:ea typeface="제네시스산스 Head" panose="020B0600000101010101" pitchFamily="50" charset="-127"/>
              </a:rPr>
              <a:pPr algn="r">
                <a:spcBef>
                  <a:spcPts val="543"/>
                </a:spcBef>
              </a:pPr>
              <a:t>‹#›</a:t>
            </a:fld>
            <a:endParaRPr lang="ko-KR" altLang="en-US" sz="1006" b="0" i="0" dirty="0" err="1">
              <a:solidFill>
                <a:schemeClr val="tx1"/>
              </a:solidFill>
              <a:latin typeface="+mj-lt"/>
              <a:ea typeface="제네시스산스 Head" panose="020B0600000101010101" pitchFamily="50" charset="-127"/>
            </a:endParaRP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>
          <a:xfrm>
            <a:off x="443514" y="286305"/>
            <a:ext cx="11718364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21436" rtl="0" eaLnBrk="1" latinLnBrk="1" hangingPunct="1">
              <a:spcBef>
                <a:spcPct val="0"/>
              </a:spcBef>
              <a:buNone/>
              <a:defRPr lang="en-US" sz="2400" b="0" i="0" kern="400" baseline="0" noProof="0" dirty="0">
                <a:solidFill>
                  <a:srgbClr val="A36B4F"/>
                </a:solidFill>
                <a:latin typeface="Genesis Sans Head Office" panose="020B0504040000000001" pitchFamily="34" charset="0"/>
                <a:ea typeface="제네시스산스 Head" panose="020B0600000101010101" pitchFamily="50" charset="-127"/>
                <a:cs typeface="현대산스 Head Medium" panose="020B0600000101010101" pitchFamily="50" charset="-127"/>
              </a:defRPr>
            </a:lvl1pPr>
          </a:lstStyle>
          <a:p>
            <a:endParaRPr lang="ko-KR" altLang="en-US" sz="3017" dirty="0"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8D472-63C4-1DD7-62D9-839D61F1A6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7391083"/>
            <a:ext cx="5400675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zh-CN" altLang="en-US" sz="7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本文件作为捷尼赛思的知识产权，受相关法律法规保护。 2026_Agent%20Candidate%20Application_%20CN.pptx Jamie Du 2026-05-11T10:08:46</a:t>
            </a:r>
          </a:p>
        </p:txBody>
      </p:sp>
    </p:spTree>
    <p:extLst>
      <p:ext uri="{BB962C8B-B14F-4D97-AF65-F5344CB8AC3E}">
        <p14:creationId xmlns:p14="http://schemas.microsoft.com/office/powerpoint/2010/main" val="16819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</p:sldLayoutIdLst>
  <p:hf sldNum="0" hdr="0" ftr="0"/>
  <p:txStyles>
    <p:titleStyle>
      <a:lvl1pPr algn="l" defTabSz="655497" rtl="0" eaLnBrk="1" latinLnBrk="1" hangingPunct="1">
        <a:spcBef>
          <a:spcPct val="0"/>
        </a:spcBef>
        <a:buNone/>
        <a:defRPr sz="3017" b="0" i="0" kern="400" baseline="0">
          <a:solidFill>
            <a:schemeClr val="tx1"/>
          </a:solidFill>
          <a:latin typeface="+mj-lt"/>
          <a:ea typeface="+mj-ea"/>
          <a:cs typeface="현대산스 Head Medium" panose="020B0600000101010101" pitchFamily="50" charset="-127"/>
        </a:defRPr>
      </a:lvl1pPr>
    </p:titleStyle>
    <p:bodyStyle>
      <a:lvl1pPr marL="0" indent="0" algn="l" defTabSz="655497" rtl="0" eaLnBrk="1" latinLnBrk="1" hangingPunct="1">
        <a:spcBef>
          <a:spcPct val="20000"/>
        </a:spcBef>
        <a:buFontTx/>
        <a:buNone/>
        <a:defRPr sz="2514" b="0" i="0" kern="400" baseline="0">
          <a:solidFill>
            <a:schemeClr val="tx1"/>
          </a:solidFill>
          <a:latin typeface="Genesis Sans Head Light" panose="020B0404040000000001" pitchFamily="34" charset="0"/>
          <a:ea typeface="GENESIS SANS HEAD CN LIGHT" panose="020B0500000000000000" pitchFamily="34" charset="-128"/>
          <a:cs typeface="GENESIS SANS HEAD CN LIGHT" panose="020B0500000000000000" pitchFamily="34" charset="-128"/>
        </a:defRPr>
      </a:lvl1pPr>
      <a:lvl2pPr marL="357519" indent="-357519" algn="l" defTabSz="655497" rtl="0" eaLnBrk="1" latinLnBrk="1" hangingPunct="1">
        <a:spcBef>
          <a:spcPct val="20000"/>
        </a:spcBef>
        <a:buFont typeface="Arial"/>
        <a:buChar char="•"/>
        <a:defRPr sz="2514" b="0" i="0" kern="400" baseline="0">
          <a:solidFill>
            <a:schemeClr val="tx1"/>
          </a:solidFill>
          <a:latin typeface="현대산스 Text" panose="020B0600000101010101" pitchFamily="50" charset="-127"/>
          <a:ea typeface="현대산스 Text" panose="020B0600000101010101" pitchFamily="50" charset="-127"/>
          <a:cs typeface="현대산스 Text" panose="020B0600000101010101" pitchFamily="50" charset="-127"/>
        </a:defRPr>
      </a:lvl2pPr>
      <a:lvl3pPr marL="357519" indent="-357519" algn="l" defTabSz="655497" rtl="0" eaLnBrk="1" latinLnBrk="1" hangingPunct="1">
        <a:spcBef>
          <a:spcPct val="20000"/>
        </a:spcBef>
        <a:buFont typeface="Arial" panose="020B0604020202020204" pitchFamily="34" charset="0"/>
        <a:buChar char="•"/>
        <a:defRPr sz="2514" b="0" i="0" kern="400" baseline="0">
          <a:solidFill>
            <a:schemeClr val="tx1"/>
          </a:solidFill>
          <a:latin typeface="Genesis Sans Head Light" panose="020B0404040000000001" pitchFamily="34" charset="0"/>
          <a:ea typeface="GENESIS SANS HEAD CN LIGHT" panose="020B0500000000000000" pitchFamily="34" charset="-128"/>
          <a:cs typeface="GENESIS SANS HEAD CN LIGHT" panose="020B0500000000000000" pitchFamily="34" charset="-128"/>
        </a:defRPr>
      </a:lvl3pPr>
      <a:lvl4pPr marL="357519" indent="-357519" algn="l" defTabSz="655497" rtl="0" eaLnBrk="1" latinLnBrk="1" hangingPunct="1">
        <a:spcBef>
          <a:spcPct val="20000"/>
        </a:spcBef>
        <a:buFont typeface="Arial"/>
        <a:buChar char="•"/>
        <a:defRPr sz="2514" b="0" i="0" kern="400" baseline="0">
          <a:solidFill>
            <a:schemeClr val="tx1"/>
          </a:solidFill>
          <a:latin typeface="현대산스 Text" panose="020B0600000101010101" pitchFamily="50" charset="-127"/>
          <a:ea typeface="현대산스 Text" panose="020B0600000101010101" pitchFamily="50" charset="-127"/>
          <a:cs typeface="현대산스 Text" panose="020B0600000101010101" pitchFamily="50" charset="-127"/>
        </a:defRPr>
      </a:lvl4pPr>
      <a:lvl5pPr marL="357519" indent="-357519" algn="l" defTabSz="655497" rtl="0" eaLnBrk="1" latinLnBrk="1" hangingPunct="1">
        <a:spcBef>
          <a:spcPct val="20000"/>
        </a:spcBef>
        <a:buFont typeface="Arial"/>
        <a:buChar char="•"/>
        <a:defRPr sz="2514" b="0" i="0" kern="400" baseline="0">
          <a:solidFill>
            <a:schemeClr val="tx1"/>
          </a:solidFill>
          <a:latin typeface="현대산스 Text" panose="020B0600000101010101" pitchFamily="50" charset="-127"/>
          <a:ea typeface="현대산스 Text" panose="020B0600000101010101" pitchFamily="50" charset="-127"/>
          <a:cs typeface="현대산스 Text" panose="020B0600000101010101" pitchFamily="50" charset="-127"/>
        </a:defRPr>
      </a:lvl5pPr>
      <a:lvl6pPr marL="3605235" indent="-327749" algn="l" defTabSz="655497" rtl="0" eaLnBrk="1" latinLnBrk="1" hangingPunct="1">
        <a:spcBef>
          <a:spcPct val="20000"/>
        </a:spcBef>
        <a:buFont typeface="Arial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6pPr>
      <a:lvl7pPr marL="4260731" indent="-327749" algn="l" defTabSz="655497" rtl="0" eaLnBrk="1" latinLnBrk="1" hangingPunct="1">
        <a:spcBef>
          <a:spcPct val="20000"/>
        </a:spcBef>
        <a:buFont typeface="Arial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7pPr>
      <a:lvl8pPr marL="4916229" indent="-327749" algn="l" defTabSz="655497" rtl="0" eaLnBrk="1" latinLnBrk="1" hangingPunct="1">
        <a:spcBef>
          <a:spcPct val="20000"/>
        </a:spcBef>
        <a:buFont typeface="Arial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8pPr>
      <a:lvl9pPr marL="5571726" indent="-327749" algn="l" defTabSz="655497" rtl="0" eaLnBrk="1" latinLnBrk="1" hangingPunct="1">
        <a:spcBef>
          <a:spcPct val="20000"/>
        </a:spcBef>
        <a:buFont typeface="Arial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55497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10994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966492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21989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277485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932983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588480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243976" algn="l" defTabSz="655497" rtl="0" eaLnBrk="1" latinLnBrk="1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9.jp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278363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1025" y="7205663"/>
            <a:ext cx="12538904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en-US" dirty="0"/>
              <a:t>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04" r="1776"/>
          <a:stretch/>
        </p:blipFill>
        <p:spPr>
          <a:xfrm>
            <a:off x="0" y="-972097"/>
            <a:ext cx="13442950" cy="95054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60" y="667513"/>
            <a:ext cx="13441190" cy="255931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640" dirty="0" err="1">
              <a:solidFill>
                <a:schemeClr val="bg1"/>
              </a:solidFill>
              <a:cs typeface="Hyundai Sans Head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75525" y="921971"/>
            <a:ext cx="11314133" cy="17755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21436" rtl="0" eaLnBrk="1" latinLnBrk="1" hangingPunct="1">
              <a:spcBef>
                <a:spcPct val="0"/>
              </a:spcBef>
              <a:buNone/>
              <a:defRPr lang="en-US" sz="2100" b="0" i="0" kern="400" baseline="0" noProof="0" dirty="0">
                <a:solidFill>
                  <a:srgbClr val="A36B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algn="ctr">
              <a:spcBef>
                <a:spcPts val="1509"/>
              </a:spcBef>
            </a:pPr>
            <a:r>
              <a:rPr lang="zh-CN" altLang="en-US" sz="2640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捷尼赛思中国代理商申请书</a:t>
            </a:r>
            <a:endParaRPr lang="en-US" altLang="zh-CN" sz="2640" b="1" dirty="0">
              <a:solidFill>
                <a:schemeClr val="tx1"/>
              </a:solidFill>
              <a:latin typeface="GENESIS SANS HEAD CN REGULAR" panose="020B0800000000000000" pitchFamily="34" charset="-122"/>
              <a:ea typeface="GENESIS SANS HEAD CN REGULAR" panose="020B0800000000000000" pitchFamily="34" charset="-122"/>
              <a:cs typeface="GENESIS SANS HEAD CN REGULAR" panose="020B0800000000000000" pitchFamily="34" charset="-122"/>
            </a:endParaRPr>
          </a:p>
          <a:p>
            <a:pPr>
              <a:spcBef>
                <a:spcPts val="3017"/>
              </a:spcBef>
            </a:pPr>
            <a:r>
              <a:rPr lang="zh-CN" altLang="en-US" sz="2011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申请公司：</a:t>
            </a:r>
            <a:r>
              <a:rPr lang="en-US" altLang="zh-CN" sz="2011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【】</a:t>
            </a:r>
          </a:p>
          <a:p>
            <a:pPr>
              <a:spcBef>
                <a:spcPts val="1509"/>
              </a:spcBef>
            </a:pPr>
            <a:r>
              <a:rPr lang="zh-CN" altLang="en-US" sz="2011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申请城市：</a:t>
            </a:r>
            <a:r>
              <a:rPr lang="en-US" altLang="zh-CN" sz="2011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【】</a:t>
            </a:r>
          </a:p>
          <a:p>
            <a:pPr>
              <a:spcBef>
                <a:spcPts val="1509"/>
              </a:spcBef>
            </a:pPr>
            <a:r>
              <a:rPr lang="zh-CN" altLang="en-US" sz="2011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申请日期：</a:t>
            </a:r>
            <a:r>
              <a:rPr lang="en-US" altLang="zh-CN" sz="2011" b="1" dirty="0">
                <a:solidFill>
                  <a:schemeClr val="tx1"/>
                </a:solidFill>
                <a:latin typeface="GENESIS SANS HEAD CN REGULAR" panose="020B0800000000000000" pitchFamily="34" charset="-122"/>
                <a:ea typeface="GENESIS SANS HEAD CN REGULAR" panose="020B0800000000000000" pitchFamily="34" charset="-122"/>
                <a:cs typeface="GENESIS SANS HEAD CN REGULAR" panose="020B0800000000000000" pitchFamily="34" charset="-122"/>
              </a:rPr>
              <a:t>【】</a:t>
            </a:r>
          </a:p>
        </p:txBody>
      </p:sp>
      <p:pic>
        <p:nvPicPr>
          <p:cNvPr id="14" name="그림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13906" r="5772" b="13767"/>
          <a:stretch/>
        </p:blipFill>
        <p:spPr>
          <a:xfrm>
            <a:off x="10827650" y="7143743"/>
            <a:ext cx="2162280" cy="7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3463725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地理位置</a:t>
            </a:r>
          </a:p>
        </p:txBody>
      </p:sp>
      <p:graphicFrame>
        <p:nvGraphicFramePr>
          <p:cNvPr id="12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24086"/>
              </p:ext>
            </p:extLst>
          </p:nvPr>
        </p:nvGraphicFramePr>
        <p:xfrm>
          <a:off x="494313" y="1766212"/>
          <a:ext cx="12443775" cy="518160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4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750"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地理</a:t>
                      </a:r>
                      <a:r>
                        <a:rPr lang="zh-CN" sz="1500" kern="1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位置</a:t>
                      </a:r>
                      <a:endParaRPr lang="zh-CN" sz="1500" b="1" kern="1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地址</a:t>
                      </a:r>
                      <a:endParaRPr lang="zh-CN" sz="1500" b="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具体地址是：</a:t>
                      </a:r>
                      <a:r>
                        <a:rPr lang="en-US" altLang="zh-CN" sz="14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________________________________________________________________</a:t>
                      </a:r>
                      <a:endParaRPr lang="zh-CN" altLang="en-US" sz="1400" b="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建设方式</a:t>
                      </a:r>
                      <a:endParaRPr lang="zh-CN" sz="1500" b="0" kern="100" baseline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 新建    □ 利用现有建筑物改建</a:t>
                      </a:r>
                      <a:endParaRPr lang="zh-CN" sz="1500" b="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21990"/>
                  </a:ext>
                </a:extLst>
              </a:tr>
              <a:tr h="72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所选场地位于</a:t>
                      </a:r>
                      <a:endParaRPr lang="zh-CN" sz="1500" b="0" kern="100" baseline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 现有汽车园区   □ </a:t>
                      </a:r>
                      <a:r>
                        <a:rPr lang="zh-CN" alt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汽车</a:t>
                      </a:r>
                      <a:r>
                        <a:rPr lang="en-US" altLang="zh-CN" sz="15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4S</a:t>
                      </a:r>
                      <a:r>
                        <a:rPr lang="zh-CN" alt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店集中区域   </a:t>
                      </a:r>
                      <a:r>
                        <a:rPr lang="zh-CN" altLang="en-US" sz="1500" b="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 在建</a:t>
                      </a:r>
                      <a:r>
                        <a:rPr lang="en-US" altLang="zh-CN" sz="1500" b="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b="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规划汽车园区（需证明文件）</a:t>
                      </a:r>
                      <a:r>
                        <a:rPr lang="en-US" alt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</a:t>
                      </a:r>
                      <a:r>
                        <a:rPr lang="zh-CN" alt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请说明</a:t>
                      </a:r>
                      <a:r>
                        <a:rPr lang="en-US" altLang="zh-CN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</a:t>
                      </a:r>
                      <a:r>
                        <a:rPr lang="zh-CN" alt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sz="1500" b="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602556"/>
                  </a:ext>
                </a:extLst>
              </a:tr>
              <a:tr h="55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所在商圈情况</a:t>
                      </a:r>
                      <a:endParaRPr lang="zh-CN" sz="1500" kern="10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最早开发年份：</a:t>
                      </a:r>
                      <a:r>
                        <a:rPr lang="zh-CN" altLang="en-US" sz="1500" u="sng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</a:t>
                      </a:r>
                      <a:r>
                        <a:rPr lang="zh-CN" altLang="en-US" sz="150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50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;</a:t>
                      </a:r>
                      <a:r>
                        <a:rPr lang="zh-CN" altLang="en-US" sz="150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营业</a:t>
                      </a:r>
                      <a:r>
                        <a:rPr lang="en-US" altLang="zh-CN" sz="150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4S</a:t>
                      </a:r>
                      <a:r>
                        <a:rPr lang="zh-CN" altLang="en-US" sz="150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店总数：</a:t>
                      </a:r>
                      <a:r>
                        <a:rPr lang="zh-CN" altLang="en-US" sz="1500" u="sng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</a:t>
                      </a:r>
                      <a:r>
                        <a:rPr lang="en-US" altLang="zh-CN" sz="1500" u="none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;</a:t>
                      </a:r>
                      <a:endParaRPr lang="en-US" altLang="en-US" sz="1500" kern="0" baseline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253248"/>
                  </a:ext>
                </a:extLst>
              </a:tr>
              <a:tr h="766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场地交通条件</a:t>
                      </a: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城市主干道交汇处  </a:t>
                      </a:r>
                      <a:r>
                        <a:rPr 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单侧临城市主干道</a:t>
                      </a:r>
                      <a:r>
                        <a:rPr 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□ 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临城市次要道路     </a:t>
                      </a:r>
                      <a:r>
                        <a:rPr 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</a:t>
                      </a:r>
                      <a:r>
                        <a:rPr lang="zh-CN" alt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请说明</a:t>
                      </a:r>
                      <a:r>
                        <a:rPr lang="en-US" altLang="zh-CN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）</a:t>
                      </a:r>
                    </a:p>
                    <a:p>
                      <a:r>
                        <a:rPr lang="zh-CN" altLang="en-US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所邻街道名称</a:t>
                      </a:r>
                      <a:r>
                        <a:rPr lang="en-US" altLang="zh-CN" sz="150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                        </a:t>
                      </a:r>
                      <a:r>
                        <a:rPr lang="en-US" sz="1500" u="none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1500" u="none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;</a:t>
                      </a:r>
                      <a:endParaRPr lang="zh-CN" altLang="en-US" sz="1500" u="none" kern="100" baseline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75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周边</a:t>
                      </a:r>
                      <a:r>
                        <a:rPr lang="en-US" altLang="zh-CN" sz="150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4S</a:t>
                      </a: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店</a:t>
                      </a: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附近</a:t>
                      </a:r>
                      <a:r>
                        <a:rPr lang="en-US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4S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店（驾车距离半径</a:t>
                      </a:r>
                      <a:r>
                        <a:rPr lang="en-US" altLang="zh-CN" sz="1500" b="1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公里以内）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豪华品牌</a:t>
                      </a:r>
                      <a:r>
                        <a:rPr lang="en-US" altLang="zh-CN" sz="1500" kern="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500" kern="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lang="en-US" altLang="zh-CN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家，详细信息如下，请自行增加行数</a:t>
                      </a:r>
                      <a:endParaRPr lang="en-US" altLang="zh-CN" sz="1500" kern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品牌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      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；店名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全称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                        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；距本店驾车距离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</a:t>
                      </a:r>
                      <a:r>
                        <a:rPr lang="en-US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km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  经营年限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  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年；</a:t>
                      </a:r>
                      <a:endParaRPr lang="en-US" altLang="zh-CN" sz="1500" kern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品牌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      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；店名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全称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                        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；距本店驾车距离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</a:t>
                      </a:r>
                      <a:r>
                        <a:rPr lang="en-US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km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  经营年限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  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年；</a:t>
                      </a:r>
                      <a:endParaRPr lang="en-US" altLang="zh-CN" sz="1500" kern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品牌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      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；店名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全称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                         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；距本店驾车距离</a:t>
                      </a: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</a:t>
                      </a:r>
                      <a:r>
                        <a:rPr lang="en-US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km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  经营年限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      </a:t>
                      </a:r>
                      <a:r>
                        <a:rPr lang="zh-CN" altLang="en-US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年；</a:t>
                      </a:r>
                      <a:endParaRPr lang="en-US" altLang="zh-CN" sz="1500" kern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···</a:t>
                      </a: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矩形 7"/>
          <p:cNvSpPr/>
          <p:nvPr/>
        </p:nvSpPr>
        <p:spPr>
          <a:xfrm>
            <a:off x="494313" y="1432869"/>
            <a:ext cx="12281095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请复制   并放在相应选项中</a:t>
            </a:r>
          </a:p>
        </p:txBody>
      </p:sp>
      <p:sp>
        <p:nvSpPr>
          <p:cNvPr id="9" name="Rectangle 8"/>
          <p:cNvSpPr/>
          <p:nvPr/>
        </p:nvSpPr>
        <p:spPr>
          <a:xfrm>
            <a:off x="992364" y="1454953"/>
            <a:ext cx="287258" cy="324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√</a:t>
            </a:r>
          </a:p>
        </p:txBody>
      </p:sp>
      <p:sp>
        <p:nvSpPr>
          <p:cNvPr id="11" name="矩形 7"/>
          <p:cNvSpPr/>
          <p:nvPr/>
        </p:nvSpPr>
        <p:spPr>
          <a:xfrm>
            <a:off x="494313" y="7155596"/>
            <a:ext cx="12568368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）周边豪华品牌包括奔驰、宝马、奥迪、保时捷、雷克萨斯、林肯、捷豹路虎、凯迪拉克、沃尔沃、英菲尼迪、特斯拉和蔚来汽车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634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1474161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土地信息</a:t>
            </a:r>
          </a:p>
        </p:txBody>
      </p:sp>
      <p:graphicFrame>
        <p:nvGraphicFramePr>
          <p:cNvPr id="12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1978"/>
              </p:ext>
            </p:extLst>
          </p:nvPr>
        </p:nvGraphicFramePr>
        <p:xfrm>
          <a:off x="443514" y="1744132"/>
          <a:ext cx="12581316" cy="52560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6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土地性质</a:t>
                      </a:r>
                      <a:endParaRPr lang="zh-CN" sz="15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21436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土地性质</a:t>
                      </a:r>
                      <a:endParaRPr lang="zh-CN" sz="15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综合   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商业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工业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集体用地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 </a:t>
                      </a:r>
                      <a:r>
                        <a:rPr 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请说明：                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</a:t>
                      </a:r>
                      <a:r>
                        <a:rPr 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500" b="0" kern="0" baseline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49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土地权属</a:t>
                      </a:r>
                      <a:endParaRPr lang="zh-CN" sz="15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土地所有权</a:t>
                      </a:r>
                      <a:endParaRPr lang="zh-CN" sz="15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自有</a:t>
                      </a:r>
                      <a:r>
                        <a:rPr lang="en-US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合作方土地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已租赁（已签署协议） 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□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意向租赁 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□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拟招拍挂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其他（请附件说明</a:t>
                      </a:r>
                      <a:r>
                        <a:rPr lang="zh-CN" altLang="en-US" sz="1500" b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）；</a:t>
                      </a:r>
                      <a:endParaRPr lang="en-US" altLang="zh-CN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若为已租赁，租期为</a:t>
                      </a:r>
                      <a:r>
                        <a:rPr lang="en-US" altLang="en-US" sz="1500" b="0" u="sng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年，从</a:t>
                      </a:r>
                      <a:r>
                        <a:rPr lang="en-US" altLang="en-US" sz="1500" b="0" u="sng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en-US" sz="1500" b="0" u="sng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月起至</a:t>
                      </a:r>
                      <a:r>
                        <a:rPr lang="en-US" altLang="en-US" sz="1500" b="0" u="sng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en-US" sz="1500" b="0" u="sng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月止。</a:t>
                      </a:r>
                      <a:endParaRPr lang="en-US" altLang="zh-CN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注：</a:t>
                      </a:r>
                      <a:endParaRPr lang="en-US" altLang="zh-CN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）需在附件中提供房屋产权证的电子版，并加盖公章，如无，请提供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建筑用地规划许可证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建筑工程规划许可证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建筑工程施工许可证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建筑工程竣工验收备案证书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  <a:p>
                      <a:pPr>
                        <a:spcBef>
                          <a:spcPts val="100"/>
                        </a:spcBef>
                      </a:pP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）需在附件中提供土地证的电子版，并加盖公章，如是集体所有土地，请土地所有权人（村委会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居委会）出具同意使用文件</a:t>
                      </a:r>
                      <a:endParaRPr lang="en-US" altLang="zh-CN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spcBef>
                          <a:spcPts val="100"/>
                        </a:spcBef>
                      </a:pP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）如为租赁或意向租赁，请在附件中提供租赁协议或意向租赁协议</a:t>
                      </a: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60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1575" marR="31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是否抵押</a:t>
                      </a:r>
                      <a:endParaRPr lang="zh-CN" sz="15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房屋和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或土地是否已经设置抵押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：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___________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；如已抵押，抵押权人是否同意出租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转租许可：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___________</a:t>
                      </a:r>
                      <a:endParaRPr lang="zh-CN" altLang="en-US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987647"/>
                  </a:ext>
                </a:extLst>
              </a:tr>
              <a:tr h="31699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1575" marR="31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转租权</a:t>
                      </a:r>
                      <a:endParaRPr lang="zh-CN" sz="15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如非产权所有人，请说明原产权人及转租人是否同意转租：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___________</a:t>
                      </a:r>
                      <a:endParaRPr lang="zh-CN" altLang="en-US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953540"/>
                  </a:ext>
                </a:extLst>
              </a:tr>
              <a:tr h="47434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1575" marR="31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一次消防</a:t>
                      </a:r>
                      <a:endParaRPr lang="zh-CN" sz="15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注：请在附件中提供原始消防合格批文（产权人作为受件人）</a:t>
                      </a: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750651"/>
                  </a:ext>
                </a:extLst>
              </a:tr>
              <a:tr h="56785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经营范围</a:t>
                      </a:r>
                      <a:endParaRPr lang="zh-CN" sz="15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经营范围</a:t>
                      </a:r>
                      <a:endParaRPr lang="zh-CN" sz="15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场地的经营范围是：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______________________________________________________________________________</a:t>
                      </a:r>
                      <a:endParaRPr lang="zh-CN" altLang="en-US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注：经营范围内须含“汽车销售”和“汽车维修”业务</a:t>
                      </a: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14274"/>
                  </a:ext>
                </a:extLst>
              </a:tr>
              <a:tr h="474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合规性文件</a:t>
                      </a:r>
                      <a:r>
                        <a:rPr lang="en-US" altLang="zh-CN" sz="1500" kern="100" baseline="30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</a:t>
                      </a:r>
                      <a:r>
                        <a:rPr lang="zh-CN" altLang="en-US" sz="1500" kern="100" baseline="30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）</a:t>
                      </a:r>
                      <a:endParaRPr lang="zh-CN" sz="1500" kern="100" baseline="30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营业执照   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环评资质</a:t>
                      </a:r>
                      <a:r>
                        <a:rPr lang="en-US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□ </a:t>
                      </a:r>
                      <a:r>
                        <a:rPr lang="zh-CN" altLang="en-US" sz="1500" b="0" kern="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维修资质</a:t>
                      </a:r>
                      <a:endParaRPr lang="en-US" altLang="zh-CN" sz="1500" b="0" kern="0" baseline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853005"/>
                  </a:ext>
                </a:extLst>
              </a:tr>
              <a:tr h="474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特殊约定</a:t>
                      </a:r>
                      <a:endParaRPr lang="zh-CN" sz="15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是否就土地与房产用途与当地政府有其他的特殊约定：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______________________________________</a:t>
                      </a:r>
                      <a:endParaRPr lang="zh-CN" altLang="en-US" sz="15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13772"/>
                  </a:ext>
                </a:extLst>
              </a:tr>
            </a:tbl>
          </a:graphicData>
        </a:graphic>
      </p:graphicFrame>
      <p:sp>
        <p:nvSpPr>
          <p:cNvPr id="10" name="矩形 7"/>
          <p:cNvSpPr/>
          <p:nvPr/>
        </p:nvSpPr>
        <p:spPr>
          <a:xfrm>
            <a:off x="443514" y="7155596"/>
            <a:ext cx="12581316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）如有相关材料，请勾选，后续双方签约时需提供相应的纸质文件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43514" y="1409604"/>
            <a:ext cx="12281095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请复制   并放在相应选项中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1566" y="1404158"/>
            <a:ext cx="287258" cy="324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704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0134833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68" y="1717702"/>
            <a:ext cx="7980469" cy="53996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拟建店位置分析</a:t>
            </a:r>
          </a:p>
        </p:txBody>
      </p:sp>
      <p:sp>
        <p:nvSpPr>
          <p:cNvPr id="11" name="矩形 8"/>
          <p:cNvSpPr/>
          <p:nvPr/>
        </p:nvSpPr>
        <p:spPr>
          <a:xfrm>
            <a:off x="424508" y="1258510"/>
            <a:ext cx="2123338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anchor="ctr">
            <a:spAutoFit/>
          </a:bodyPr>
          <a:lstStyle/>
          <a:p>
            <a:pPr defTabSz="1007544"/>
            <a:r>
              <a:rPr lang="zh-CN" altLang="en-US" sz="2263" kern="4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拟建店所处位置</a:t>
            </a:r>
            <a:endParaRPr lang="zh-CN" altLang="zh-CN" sz="2263" kern="400" dirty="0">
              <a:solidFill>
                <a:schemeClr val="tx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64914" y="3458941"/>
            <a:ext cx="2019671" cy="413034"/>
            <a:chOff x="-2115839" y="6283318"/>
            <a:chExt cx="1606578" cy="328554"/>
          </a:xfrm>
        </p:grpSpPr>
        <p:sp>
          <p:nvSpPr>
            <p:cNvPr id="24" name="5-Point Star 23"/>
            <p:cNvSpPr/>
            <p:nvPr/>
          </p:nvSpPr>
          <p:spPr>
            <a:xfrm>
              <a:off x="-2115839" y="6283318"/>
              <a:ext cx="362893" cy="32855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73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22348" y="6358143"/>
              <a:ext cx="1313087" cy="22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13" b="1" dirty="0">
                  <a:solidFill>
                    <a:prstClr val="black"/>
                  </a:solidFill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拟建店选址</a:t>
              </a:r>
            </a:p>
          </p:txBody>
        </p:sp>
      </p:grpSp>
      <p:graphicFrame>
        <p:nvGraphicFramePr>
          <p:cNvPr id="44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26653"/>
              </p:ext>
            </p:extLst>
          </p:nvPr>
        </p:nvGraphicFramePr>
        <p:xfrm>
          <a:off x="8661371" y="1717702"/>
          <a:ext cx="4367148" cy="539963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6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9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baseline="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优势</a:t>
                      </a:r>
                      <a:endParaRPr lang="zh-CN" sz="1500" b="1" kern="100" baseline="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500" b="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xx</a:t>
                      </a:r>
                      <a:endParaRPr lang="zh-CN" sz="1500" b="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劣势</a:t>
                      </a:r>
                      <a:endParaRPr lang="zh-CN" sz="1500" b="1" kern="10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500" b="0" kern="100" baseline="0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xx</a:t>
                      </a:r>
                      <a:endParaRPr lang="zh-CN" sz="1500" b="0" kern="100" baseline="0" dirty="0"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39694" marR="39694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矩形 8"/>
          <p:cNvSpPr/>
          <p:nvPr/>
        </p:nvSpPr>
        <p:spPr>
          <a:xfrm>
            <a:off x="8661371" y="1317123"/>
            <a:ext cx="1252907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anchor="ctr">
            <a:spAutoFit/>
          </a:bodyPr>
          <a:lstStyle/>
          <a:p>
            <a:pPr defTabSz="1007544"/>
            <a:r>
              <a:rPr lang="zh-CN" altLang="en-US" sz="2263" b="1" kern="1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位置分析</a:t>
            </a:r>
            <a:endParaRPr lang="zh-CN" altLang="zh-CN" sz="2263" b="1" kern="100" dirty="0">
              <a:solidFill>
                <a:schemeClr val="tx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>
                        <a14:foregroundMark x1="39333" y1="12000" x2="46000" y2="0"/>
                        <a14:foregroundMark x1="55333" y1="5000" x2="55333" y2="5000"/>
                        <a14:foregroundMark x1="59333" y1="23000" x2="59333" y2="23000"/>
                        <a14:foregroundMark x1="56667" y1="3000" x2="65333" y2="25000"/>
                        <a14:foregroundMark x1="65333" y1="26000" x2="66000" y2="79000"/>
                        <a14:foregroundMark x1="66000" y1="80000" x2="66667" y2="99000"/>
                        <a14:foregroundMark x1="37333" y1="93000" x2="38667" y2="8000"/>
                        <a14:foregroundMark x1="56667" y1="37000" x2="56667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22" r="34775"/>
          <a:stretch/>
        </p:blipFill>
        <p:spPr>
          <a:xfrm>
            <a:off x="4196749" y="3963974"/>
            <a:ext cx="187932" cy="429676"/>
          </a:xfrm>
          <a:prstGeom prst="rect">
            <a:avLst/>
          </a:prstGeom>
        </p:spPr>
      </p:pic>
      <p:sp>
        <p:nvSpPr>
          <p:cNvPr id="18" name="矩形 116"/>
          <p:cNvSpPr/>
          <p:nvPr/>
        </p:nvSpPr>
        <p:spPr>
          <a:xfrm rot="20700000">
            <a:off x="566233" y="2001196"/>
            <a:ext cx="1346532" cy="3404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11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  <p:sp>
        <p:nvSpPr>
          <p:cNvPr id="19" name="矩形 7"/>
          <p:cNvSpPr/>
          <p:nvPr/>
        </p:nvSpPr>
        <p:spPr>
          <a:xfrm>
            <a:off x="424508" y="7155596"/>
            <a:ext cx="12581316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注：请在地图中标出拟建店所处位置，以及附近其他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4S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店所处位置（品牌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logo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2242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2872730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拟建店土地 </a:t>
            </a:r>
            <a:r>
              <a:rPr lang="en-US" altLang="zh-CN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– </a:t>
            </a:r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红线图（新建店）</a:t>
            </a:r>
          </a:p>
        </p:txBody>
      </p:sp>
      <p:sp>
        <p:nvSpPr>
          <p:cNvPr id="11" name="矩形 8"/>
          <p:cNvSpPr/>
          <p:nvPr/>
        </p:nvSpPr>
        <p:spPr>
          <a:xfrm>
            <a:off x="490278" y="1389325"/>
            <a:ext cx="11652615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anchor="ctr">
            <a:spAutoFit/>
          </a:bodyPr>
          <a:lstStyle/>
          <a:p>
            <a:pPr defTabSz="1007544"/>
            <a:r>
              <a:rPr lang="zh-CN" altLang="en-US" sz="2263" kern="4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用地红线图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513" y="1823882"/>
            <a:ext cx="8018843" cy="50383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9670" y="3197163"/>
            <a:ext cx="5538503" cy="3274499"/>
          </a:xfrm>
          <a:custGeom>
            <a:avLst/>
            <a:gdLst>
              <a:gd name="connsiteX0" fmla="*/ 0 w 3662737"/>
              <a:gd name="connsiteY0" fmla="*/ 0 h 1899900"/>
              <a:gd name="connsiteX1" fmla="*/ 3662737 w 3662737"/>
              <a:gd name="connsiteY1" fmla="*/ 0 h 1899900"/>
              <a:gd name="connsiteX2" fmla="*/ 3662737 w 3662737"/>
              <a:gd name="connsiteY2" fmla="*/ 1899900 h 1899900"/>
              <a:gd name="connsiteX3" fmla="*/ 0 w 3662737"/>
              <a:gd name="connsiteY3" fmla="*/ 1899900 h 1899900"/>
              <a:gd name="connsiteX4" fmla="*/ 0 w 3662737"/>
              <a:gd name="connsiteY4" fmla="*/ 0 h 1899900"/>
              <a:gd name="connsiteX0" fmla="*/ 0 w 4062787"/>
              <a:gd name="connsiteY0" fmla="*/ 0 h 2528550"/>
              <a:gd name="connsiteX1" fmla="*/ 3662737 w 4062787"/>
              <a:gd name="connsiteY1" fmla="*/ 0 h 2528550"/>
              <a:gd name="connsiteX2" fmla="*/ 4062787 w 4062787"/>
              <a:gd name="connsiteY2" fmla="*/ 2528550 h 2528550"/>
              <a:gd name="connsiteX3" fmla="*/ 0 w 4062787"/>
              <a:gd name="connsiteY3" fmla="*/ 1899900 h 2528550"/>
              <a:gd name="connsiteX4" fmla="*/ 0 w 4062787"/>
              <a:gd name="connsiteY4" fmla="*/ 0 h 2528550"/>
              <a:gd name="connsiteX0" fmla="*/ 0 w 4405687"/>
              <a:gd name="connsiteY0" fmla="*/ 76200 h 2604750"/>
              <a:gd name="connsiteX1" fmla="*/ 4405687 w 4405687"/>
              <a:gd name="connsiteY1" fmla="*/ 0 h 2604750"/>
              <a:gd name="connsiteX2" fmla="*/ 4062787 w 4405687"/>
              <a:gd name="connsiteY2" fmla="*/ 2604750 h 2604750"/>
              <a:gd name="connsiteX3" fmla="*/ 0 w 4405687"/>
              <a:gd name="connsiteY3" fmla="*/ 1976100 h 2604750"/>
              <a:gd name="connsiteX4" fmla="*/ 0 w 4405687"/>
              <a:gd name="connsiteY4" fmla="*/ 76200 h 2604750"/>
              <a:gd name="connsiteX0" fmla="*/ 0 w 4405687"/>
              <a:gd name="connsiteY0" fmla="*/ 76200 h 2604750"/>
              <a:gd name="connsiteX1" fmla="*/ 4405687 w 4405687"/>
              <a:gd name="connsiteY1" fmla="*/ 0 h 2604750"/>
              <a:gd name="connsiteX2" fmla="*/ 4062787 w 4405687"/>
              <a:gd name="connsiteY2" fmla="*/ 2604750 h 2604750"/>
              <a:gd name="connsiteX3" fmla="*/ 19050 w 4405687"/>
              <a:gd name="connsiteY3" fmla="*/ 2395200 h 2604750"/>
              <a:gd name="connsiteX4" fmla="*/ 0 w 4405687"/>
              <a:gd name="connsiteY4" fmla="*/ 76200 h 2604750"/>
              <a:gd name="connsiteX0" fmla="*/ 0 w 4405687"/>
              <a:gd name="connsiteY0" fmla="*/ 76200 h 2604750"/>
              <a:gd name="connsiteX1" fmla="*/ 4405687 w 4405687"/>
              <a:gd name="connsiteY1" fmla="*/ 0 h 2604750"/>
              <a:gd name="connsiteX2" fmla="*/ 4062787 w 4405687"/>
              <a:gd name="connsiteY2" fmla="*/ 2604750 h 2604750"/>
              <a:gd name="connsiteX3" fmla="*/ 0 w 4405687"/>
              <a:gd name="connsiteY3" fmla="*/ 2395200 h 2604750"/>
              <a:gd name="connsiteX4" fmla="*/ 0 w 4405687"/>
              <a:gd name="connsiteY4" fmla="*/ 76200 h 260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687" h="2604750">
                <a:moveTo>
                  <a:pt x="0" y="76200"/>
                </a:moveTo>
                <a:lnTo>
                  <a:pt x="4405687" y="0"/>
                </a:lnTo>
                <a:lnTo>
                  <a:pt x="4062787" y="2604750"/>
                </a:lnTo>
                <a:lnTo>
                  <a:pt x="0" y="2395200"/>
                </a:lnTo>
                <a:lnTo>
                  <a:pt x="0" y="762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11" dirty="0">
              <a:solidFill>
                <a:schemeClr val="bg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9895" y="2589653"/>
            <a:ext cx="0" cy="3845879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6214" y="3896016"/>
            <a:ext cx="594152" cy="938397"/>
          </a:xfrm>
          <a:prstGeom prst="rect">
            <a:avLst/>
          </a:prstGeom>
        </p:spPr>
        <p:txBody>
          <a:bodyPr vert="eaVert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街道名称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40566" y="2589653"/>
            <a:ext cx="0" cy="3845879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7794" y="2908331"/>
            <a:ext cx="1009654" cy="2614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Bef>
                <a:spcPts val="543"/>
              </a:spcBef>
            </a:pPr>
            <a:r>
              <a:rPr 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XX</a:t>
            </a:r>
            <a:r>
              <a:rPr lang="en-US" altLang="zh-CN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</a:t>
            </a: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米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939830" y="4464510"/>
            <a:ext cx="452565" cy="452565"/>
          </a:xfrm>
          <a:prstGeom prst="triangle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/>
            <a:endParaRPr lang="en-US" sz="2011" dirty="0">
              <a:solidFill>
                <a:schemeClr val="bg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1942" y="4874682"/>
            <a:ext cx="758569" cy="3480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主入口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921686" y="6279769"/>
            <a:ext cx="327620" cy="19189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66113" y="6485251"/>
            <a:ext cx="1009654" cy="3480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用地红线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0190" y="4474019"/>
            <a:ext cx="504828" cy="55574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Bef>
                <a:spcPts val="543"/>
              </a:spcBef>
            </a:pPr>
            <a:r>
              <a:rPr 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XX</a:t>
            </a:r>
            <a:r>
              <a:rPr lang="en-US" altLang="zh-CN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</a:t>
            </a: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米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8236" y="6491403"/>
            <a:ext cx="1009654" cy="2614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Bef>
                <a:spcPts val="543"/>
              </a:spcBef>
            </a:pPr>
            <a:r>
              <a:rPr 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XX</a:t>
            </a:r>
            <a:r>
              <a:rPr lang="en-US" altLang="zh-CN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</a:t>
            </a: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米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9032" y="3692832"/>
            <a:ext cx="504828" cy="55574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Bef>
                <a:spcPts val="543"/>
              </a:spcBef>
            </a:pPr>
            <a:r>
              <a:rPr 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XX</a:t>
            </a:r>
            <a:r>
              <a:rPr lang="en-US" altLang="zh-CN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X</a:t>
            </a:r>
            <a:r>
              <a:rPr lang="zh-CN" altLang="en-US" sz="176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米</a:t>
            </a:r>
            <a:endParaRPr lang="en-US" sz="176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8" name="矩形 7"/>
          <p:cNvSpPr/>
          <p:nvPr/>
        </p:nvSpPr>
        <p:spPr>
          <a:xfrm>
            <a:off x="501702" y="7201016"/>
            <a:ext cx="12581316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1007544"/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注：用地红线图需包括用地红线，主入口，和所临街道名称</a:t>
            </a:r>
          </a:p>
        </p:txBody>
      </p:sp>
      <p:graphicFrame>
        <p:nvGraphicFramePr>
          <p:cNvPr id="25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7552"/>
              </p:ext>
            </p:extLst>
          </p:nvPr>
        </p:nvGraphicFramePr>
        <p:xfrm>
          <a:off x="8656017" y="2603988"/>
          <a:ext cx="4350511" cy="316795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baseline="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项目</a:t>
                      </a:r>
                      <a:endParaRPr lang="zh-CN" sz="1500" b="1" kern="100" baseline="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数值</a:t>
                      </a:r>
                      <a:endParaRPr lang="zh-CN" sz="1500" kern="100" baseline="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总用地面积（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aseline="300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114952" marR="114952" marT="57476" marB="574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2179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总建筑面积（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aseline="300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114952" marR="114952" marT="57476" marB="574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162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总正面宽（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114952" marR="114952" marT="57476" marB="574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1265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容积率（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%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114952" marR="114952" marT="57476" marB="574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11146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建筑密度（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%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114952" marR="114952" marT="57476" marB="574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167524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限高（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m)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717880"/>
                  </a:ext>
                </a:extLst>
              </a:tr>
            </a:tbl>
          </a:graphicData>
        </a:graphic>
      </p:graphicFrame>
      <p:sp>
        <p:nvSpPr>
          <p:cNvPr id="7" name="矩形 116">
            <a:extLst>
              <a:ext uri="{FF2B5EF4-FFF2-40B4-BE49-F238E27FC236}">
                <a16:creationId xmlns:a16="http://schemas.microsoft.com/office/drawing/2014/main" id="{2DE53430-F9A6-C98A-31A0-C37FA5079BBF}"/>
              </a:ext>
            </a:extLst>
          </p:cNvPr>
          <p:cNvSpPr/>
          <p:nvPr/>
        </p:nvSpPr>
        <p:spPr>
          <a:xfrm rot="20700000">
            <a:off x="596750" y="2200386"/>
            <a:ext cx="1346532" cy="3404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11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</p:spTree>
    <p:extLst>
      <p:ext uri="{BB962C8B-B14F-4D97-AF65-F5344CB8AC3E}">
        <p14:creationId xmlns:p14="http://schemas.microsoft.com/office/powerpoint/2010/main" val="111933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9461889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43513" y="1775894"/>
            <a:ext cx="7968025" cy="51260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/>
              <a:t>拟建店土地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/>
              <a:t>总平面图（改建店）</a:t>
            </a:r>
          </a:p>
        </p:txBody>
      </p:sp>
      <p:sp>
        <p:nvSpPr>
          <p:cNvPr id="11" name="矩形 8"/>
          <p:cNvSpPr/>
          <p:nvPr/>
        </p:nvSpPr>
        <p:spPr>
          <a:xfrm>
            <a:off x="442847" y="709614"/>
            <a:ext cx="11652615" cy="1137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anchor="ctr">
            <a:spAutoFit/>
          </a:bodyPr>
          <a:lstStyle/>
          <a:p>
            <a:pPr defTabSz="1007544"/>
            <a:endParaRPr lang="en-US" altLang="zh-CN" sz="2263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007544"/>
            <a:endParaRPr lang="en-US" altLang="zh-CN" sz="2263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007544"/>
            <a:r>
              <a:rPr lang="zh-CN" altLang="en-US" sz="2263" kern="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项目总平面图</a:t>
            </a:r>
            <a:endParaRPr lang="en-US" altLang="zh-CN" sz="2263" kern="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1641"/>
          <a:stretch/>
        </p:blipFill>
        <p:spPr>
          <a:xfrm>
            <a:off x="2032699" y="2317597"/>
            <a:ext cx="4789650" cy="4571855"/>
          </a:xfrm>
          <a:prstGeom prst="rect">
            <a:avLst/>
          </a:prstGeom>
        </p:spPr>
      </p:pic>
      <p:sp>
        <p:nvSpPr>
          <p:cNvPr id="32" name="矩形 7"/>
          <p:cNvSpPr/>
          <p:nvPr/>
        </p:nvSpPr>
        <p:spPr>
          <a:xfrm>
            <a:off x="430817" y="7155596"/>
            <a:ext cx="12581316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1007544"/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注：请说明入口、展厅与车间位置，以及行车路径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/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行车动线（箭头表示），并以附件形式（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PDF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和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DWG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）提供详细图</a:t>
            </a:r>
          </a:p>
        </p:txBody>
      </p:sp>
      <p:graphicFrame>
        <p:nvGraphicFramePr>
          <p:cNvPr id="12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09686"/>
              </p:ext>
            </p:extLst>
          </p:nvPr>
        </p:nvGraphicFramePr>
        <p:xfrm>
          <a:off x="8547324" y="2589580"/>
          <a:ext cx="4350511" cy="363500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8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baseline="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项目</a:t>
                      </a:r>
                      <a:endParaRPr lang="zh-CN" sz="1500" b="1" kern="100" baseline="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数值</a:t>
                      </a:r>
                      <a:endParaRPr lang="zh-CN" sz="1500" kern="100" baseline="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总用地面积（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="1" baseline="30000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2179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总建筑面积（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="1" baseline="30000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162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临街面宽（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="1" baseline="30000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12658"/>
                  </a:ext>
                </a:extLst>
              </a:tr>
              <a:tr h="459806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已有建筑结构</a:t>
                      </a:r>
                      <a:endParaRPr lang="en-US" altLang="zh-CN"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（如钢结构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/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混凝土）</a:t>
                      </a:r>
                      <a:endParaRPr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11146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停车位数量 （个）</a:t>
                      </a:r>
                      <a:endParaRPr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167524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充电桩数量（个）</a:t>
                      </a:r>
                      <a:endParaRPr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717880"/>
                  </a:ext>
                </a:extLst>
              </a:tr>
              <a:tr h="459806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可独立分配电量</a:t>
                      </a:r>
                    </a:p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KVA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或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KW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7402"/>
                  </a:ext>
                </a:extLst>
              </a:tr>
            </a:tbl>
          </a:graphicData>
        </a:graphic>
      </p:graphicFrame>
      <p:sp>
        <p:nvSpPr>
          <p:cNvPr id="4" name="矩形 116">
            <a:extLst>
              <a:ext uri="{FF2B5EF4-FFF2-40B4-BE49-F238E27FC236}">
                <a16:creationId xmlns:a16="http://schemas.microsoft.com/office/drawing/2014/main" id="{178392E0-3BCA-57A7-A56B-7B6C212DCF32}"/>
              </a:ext>
            </a:extLst>
          </p:cNvPr>
          <p:cNvSpPr/>
          <p:nvPr/>
        </p:nvSpPr>
        <p:spPr>
          <a:xfrm rot="20700000">
            <a:off x="566233" y="2117578"/>
            <a:ext cx="1346532" cy="3404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11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</p:spTree>
    <p:extLst>
      <p:ext uri="{BB962C8B-B14F-4D97-AF65-F5344CB8AC3E}">
        <p14:creationId xmlns:p14="http://schemas.microsoft.com/office/powerpoint/2010/main" val="418264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8307704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3513" y="1949124"/>
            <a:ext cx="7968025" cy="48364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r="10762"/>
          <a:stretch/>
        </p:blipFill>
        <p:spPr>
          <a:xfrm>
            <a:off x="783372" y="2312859"/>
            <a:ext cx="7059983" cy="4273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拟建店土地 </a:t>
            </a:r>
            <a:r>
              <a:rPr lang="en-US" altLang="zh-CN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– </a:t>
            </a:r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室内平面布置图（改建店）</a:t>
            </a:r>
          </a:p>
          <a:p>
            <a:endParaRPr lang="zh-CN" alt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442847" y="709614"/>
            <a:ext cx="11652615" cy="1137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anchor="ctr">
            <a:spAutoFit/>
          </a:bodyPr>
          <a:lstStyle/>
          <a:p>
            <a:pPr defTabSz="1007544"/>
            <a:endParaRPr lang="en-US" altLang="zh-CN" sz="2263" b="1" kern="100" dirty="0">
              <a:solidFill>
                <a:schemeClr val="tx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 defTabSz="1007544"/>
            <a:endParaRPr lang="en-US" altLang="zh-CN" sz="2263" b="1" kern="100" dirty="0">
              <a:solidFill>
                <a:schemeClr val="tx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 defTabSz="1007544"/>
            <a:r>
              <a:rPr lang="zh-CN" altLang="en-US" sz="2263" kern="4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室内平面布置图</a:t>
            </a:r>
            <a:endParaRPr lang="en-US" altLang="zh-CN" sz="2263" kern="400" dirty="0">
              <a:solidFill>
                <a:schemeClr val="tx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graphicFrame>
        <p:nvGraphicFramePr>
          <p:cNvPr id="16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00308"/>
              </p:ext>
            </p:extLst>
          </p:nvPr>
        </p:nvGraphicFramePr>
        <p:xfrm>
          <a:off x="8661371" y="1659512"/>
          <a:ext cx="4350511" cy="455461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</a:t>
                      </a:r>
                      <a:endParaRPr lang="zh-CN" sz="1500" b="1" kern="1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数值</a:t>
                      </a:r>
                      <a:endParaRPr lang="zh-CN" sz="1500" kern="1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展厅面积（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="1" baseline="30000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2179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车间面积（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="1" baseline="30000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162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机电维修工位（个）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1265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钣喷维修工位（个）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11146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新能源车专用工位（个）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167524"/>
                  </a:ext>
                </a:extLst>
              </a:tr>
              <a:tr h="804661">
                <a:tc>
                  <a:txBody>
                    <a:bodyPr/>
                    <a:lstStyle/>
                    <a:p>
                      <a:pPr marL="0" marR="0" lvl="0" indent="0" algn="ctr" defTabSz="6221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每一层的层高（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一层：</a:t>
                      </a:r>
                      <a:endParaRPr lang="en-US" alt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二层：</a:t>
                      </a:r>
                      <a:endParaRPr lang="en-US" alt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···</a:t>
                      </a: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717880"/>
                  </a:ext>
                </a:extLst>
              </a:tr>
              <a:tr h="574758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仓库面积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m</a:t>
                      </a:r>
                      <a:r>
                        <a:rPr lang="en-US" altLang="zh-CN" sz="1500" b="1" baseline="30000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  <a:endParaRPr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面积：</a:t>
                      </a:r>
                      <a:endParaRPr lang="en-US" alt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单层</a:t>
                      </a:r>
                      <a:r>
                        <a:rPr lang="en-US" altLang="zh-CN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/</a:t>
                      </a:r>
                      <a:r>
                        <a:rPr lang="zh-CN" altLang="en-US" sz="1500" kern="100" baseline="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双层：</a:t>
                      </a: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7402"/>
                  </a:ext>
                </a:extLst>
              </a:tr>
              <a:tr h="459806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租赁区域地面称重</a:t>
                      </a:r>
                      <a:endParaRPr lang="en-US" altLang="zh-CN"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</a:t>
                      </a:r>
                      <a:r>
                        <a:rPr lang="en-US" altLang="zh-CN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KG/Sqm</a:t>
                      </a:r>
                      <a:r>
                        <a:rPr lang="zh-CN" altLang="en-US" sz="1500" b="1" dirty="0">
                          <a:solidFill>
                            <a:sysClr val="windowText" lastClr="000000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）</a:t>
                      </a:r>
                      <a:endParaRPr sz="1500" b="1" dirty="0">
                        <a:solidFill>
                          <a:sysClr val="windowText" lastClr="000000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61087"/>
                  </a:ext>
                </a:extLst>
              </a:tr>
            </a:tbl>
          </a:graphicData>
        </a:graphic>
      </p:graphicFrame>
      <p:sp>
        <p:nvSpPr>
          <p:cNvPr id="21" name="矩形 7"/>
          <p:cNvSpPr/>
          <p:nvPr/>
        </p:nvSpPr>
        <p:spPr>
          <a:xfrm>
            <a:off x="442847" y="6960483"/>
            <a:ext cx="12581316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1007544"/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注：请以附件形式（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PDF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和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DWG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）提供实际租赁区域的详细图</a:t>
            </a:r>
          </a:p>
        </p:txBody>
      </p:sp>
      <p:sp>
        <p:nvSpPr>
          <p:cNvPr id="4" name="矩形 116">
            <a:extLst>
              <a:ext uri="{FF2B5EF4-FFF2-40B4-BE49-F238E27FC236}">
                <a16:creationId xmlns:a16="http://schemas.microsoft.com/office/drawing/2014/main" id="{A77B6425-D29E-6D03-95E4-8D74F3116884}"/>
              </a:ext>
            </a:extLst>
          </p:cNvPr>
          <p:cNvSpPr/>
          <p:nvPr/>
        </p:nvSpPr>
        <p:spPr>
          <a:xfrm rot="20700000">
            <a:off x="566233" y="2117578"/>
            <a:ext cx="1346532" cy="3404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11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</p:spTree>
    <p:extLst>
      <p:ext uri="{BB962C8B-B14F-4D97-AF65-F5344CB8AC3E}">
        <p14:creationId xmlns:p14="http://schemas.microsoft.com/office/powerpoint/2010/main" val="100600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58431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2847" y="2010531"/>
            <a:ext cx="7968025" cy="48996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3021" y="849441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拟建店土地 </a:t>
            </a:r>
            <a:r>
              <a:rPr lang="en-US" altLang="zh-CN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– </a:t>
            </a:r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综合天花图（改建店）</a:t>
            </a:r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zh-CN" alt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zh-CN" alt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453021" y="1486831"/>
            <a:ext cx="11652615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anchor="ctr">
            <a:spAutoFit/>
          </a:bodyPr>
          <a:lstStyle/>
          <a:p>
            <a:pPr defTabSz="1007544"/>
            <a:r>
              <a:rPr lang="zh-CN" altLang="en-US" sz="2263" kern="4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综合天花图</a:t>
            </a:r>
            <a:endParaRPr lang="en-US" altLang="zh-CN" sz="2263" kern="400" dirty="0">
              <a:solidFill>
                <a:schemeClr val="tx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42847" y="6993308"/>
            <a:ext cx="12581316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1007544"/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注：请以附件形式（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PDF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和</a:t>
            </a:r>
            <a:r>
              <a:rPr lang="en-US" altLang="zh-CN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DWG</a:t>
            </a:r>
            <a:r>
              <a:rPr lang="zh-CN" altLang="en-US" sz="1509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）提供详细图</a:t>
            </a:r>
          </a:p>
        </p:txBody>
      </p:sp>
    </p:spTree>
    <p:extLst>
      <p:ext uri="{BB962C8B-B14F-4D97-AF65-F5344CB8AC3E}">
        <p14:creationId xmlns:p14="http://schemas.microsoft.com/office/powerpoint/2010/main" val="221082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9202465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4" y="900414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现有设备清单（改建店）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B126B15-BA38-4652-82A8-B42B82C0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390"/>
              </p:ext>
            </p:extLst>
          </p:nvPr>
        </p:nvGraphicFramePr>
        <p:xfrm>
          <a:off x="443514" y="1731796"/>
          <a:ext cx="12580813" cy="486920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2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现有设备</a:t>
                      </a:r>
                      <a:endParaRPr lang="zh-CN" sz="1500" b="1" kern="1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500" kern="1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数量</a:t>
                      </a:r>
                      <a:endParaRPr lang="zh-CN" sz="1500" kern="1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zh-CN" altLang="en-US"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2179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zh-CN" altLang="en-US"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162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zh-CN" altLang="en-US"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12658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zh-CN" altLang="en-US"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111465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marL="0" marR="0" lvl="0" indent="0" algn="ctr" defTabSz="6221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zh-CN" altLang="en-US"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717880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70099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8907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61087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6924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 defTabSz="62219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5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CN" sz="1500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4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3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274603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申请土地现状及照片（</a:t>
            </a:r>
            <a:r>
              <a:rPr lang="en-US" altLang="zh-CN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1/2</a:t>
            </a:r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</a:t>
            </a:r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zh-CN" alt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51" name="矩形 8"/>
          <p:cNvSpPr/>
          <p:nvPr/>
        </p:nvSpPr>
        <p:spPr>
          <a:xfrm>
            <a:off x="417275" y="1281949"/>
            <a:ext cx="8506496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anchor="ctr">
            <a:spAutoFit/>
          </a:bodyPr>
          <a:lstStyle/>
          <a:p>
            <a:pPr defTabSz="1007544"/>
            <a:r>
              <a:rPr lang="zh-CN" altLang="en-US" sz="2263" b="1" kern="1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请提供能体现所选场地全貌的清晰照片（此为示例，下一页放图）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714" y="1708285"/>
            <a:ext cx="3229593" cy="38317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从正面拍摄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5192" y="4522032"/>
            <a:ext cx="3229593" cy="38317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从左侧拍摄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1196" y="4523657"/>
            <a:ext cx="3229593" cy="38317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从右侧拍摄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9817" y="2064929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3514" y="2056507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216" y="7229240"/>
            <a:ext cx="1192913" cy="24378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拍摄点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498" y="2262857"/>
            <a:ext cx="3396982" cy="1022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11" dirty="0">
                <a:solidFill>
                  <a:schemeClr val="bg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</a:t>
            </a:r>
            <a:endParaRPr lang="en-US" sz="2011" dirty="0">
              <a:solidFill>
                <a:schemeClr val="bg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26928" y="3285841"/>
            <a:ext cx="1760267" cy="614784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66581" y="4039619"/>
            <a:ext cx="1192913" cy="24378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拍摄点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28" name="Straight Connector 27"/>
          <p:cNvCxnSpPr>
            <a:endCxn id="17" idx="12"/>
          </p:cNvCxnSpPr>
          <p:nvPr/>
        </p:nvCxnSpPr>
        <p:spPr>
          <a:xfrm flipH="1">
            <a:off x="3367794" y="3285841"/>
            <a:ext cx="1826361" cy="615151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hoto-camera_56887"/>
          <p:cNvSpPr>
            <a:spLocks noChangeAspect="1"/>
          </p:cNvSpPr>
          <p:nvPr/>
        </p:nvSpPr>
        <p:spPr bwMode="auto">
          <a:xfrm>
            <a:off x="2932505" y="3774249"/>
            <a:ext cx="389978" cy="219464"/>
          </a:xfrm>
          <a:custGeom>
            <a:avLst/>
            <a:gdLst>
              <a:gd name="connsiteX0" fmla="*/ 305019 w 609614"/>
              <a:gd name="connsiteY0" fmla="*/ 224257 h 486055"/>
              <a:gd name="connsiteX1" fmla="*/ 378795 w 609614"/>
              <a:gd name="connsiteY1" fmla="*/ 297892 h 486055"/>
              <a:gd name="connsiteX2" fmla="*/ 305019 w 609614"/>
              <a:gd name="connsiteY2" fmla="*/ 371527 h 486055"/>
              <a:gd name="connsiteX3" fmla="*/ 231243 w 609614"/>
              <a:gd name="connsiteY3" fmla="*/ 297892 h 486055"/>
              <a:gd name="connsiteX4" fmla="*/ 305019 w 609614"/>
              <a:gd name="connsiteY4" fmla="*/ 224257 h 486055"/>
              <a:gd name="connsiteX5" fmla="*/ 306467 w 609614"/>
              <a:gd name="connsiteY5" fmla="*/ 150603 h 486055"/>
              <a:gd name="connsiteX6" fmla="*/ 158950 w 609614"/>
              <a:gd name="connsiteY6" fmla="*/ 297893 h 486055"/>
              <a:gd name="connsiteX7" fmla="*/ 306467 w 609614"/>
              <a:gd name="connsiteY7" fmla="*/ 445182 h 486055"/>
              <a:gd name="connsiteX8" fmla="*/ 453984 w 609614"/>
              <a:gd name="connsiteY8" fmla="*/ 297893 h 486055"/>
              <a:gd name="connsiteX9" fmla="*/ 306467 w 609614"/>
              <a:gd name="connsiteY9" fmla="*/ 150603 h 486055"/>
              <a:gd name="connsiteX10" fmla="*/ 531061 w 609614"/>
              <a:gd name="connsiteY10" fmla="*/ 138452 h 486055"/>
              <a:gd name="connsiteX11" fmla="*/ 496763 w 609614"/>
              <a:gd name="connsiteY11" fmla="*/ 172697 h 486055"/>
              <a:gd name="connsiteX12" fmla="*/ 531061 w 609614"/>
              <a:gd name="connsiteY12" fmla="*/ 206942 h 486055"/>
              <a:gd name="connsiteX13" fmla="*/ 565359 w 609614"/>
              <a:gd name="connsiteY13" fmla="*/ 172697 h 486055"/>
              <a:gd name="connsiteX14" fmla="*/ 531061 w 609614"/>
              <a:gd name="connsiteY14" fmla="*/ 138452 h 486055"/>
              <a:gd name="connsiteX15" fmla="*/ 233446 w 609614"/>
              <a:gd name="connsiteY15" fmla="*/ 0 h 486055"/>
              <a:gd name="connsiteX16" fmla="*/ 375062 w 609614"/>
              <a:gd name="connsiteY16" fmla="*/ 0 h 486055"/>
              <a:gd name="connsiteX17" fmla="*/ 404197 w 609614"/>
              <a:gd name="connsiteY17" fmla="*/ 25776 h 486055"/>
              <a:gd name="connsiteX18" fmla="*/ 408991 w 609614"/>
              <a:gd name="connsiteY18" fmla="*/ 58179 h 486055"/>
              <a:gd name="connsiteX19" fmla="*/ 438125 w 609614"/>
              <a:gd name="connsiteY19" fmla="*/ 83219 h 486055"/>
              <a:gd name="connsiteX20" fmla="*/ 579742 w 609614"/>
              <a:gd name="connsiteY20" fmla="*/ 83219 h 486055"/>
              <a:gd name="connsiteX21" fmla="*/ 609614 w 609614"/>
              <a:gd name="connsiteY21" fmla="*/ 113413 h 486055"/>
              <a:gd name="connsiteX22" fmla="*/ 609614 w 609614"/>
              <a:gd name="connsiteY22" fmla="*/ 454388 h 486055"/>
              <a:gd name="connsiteX23" fmla="*/ 578267 w 609614"/>
              <a:gd name="connsiteY23" fmla="*/ 486055 h 486055"/>
              <a:gd name="connsiteX24" fmla="*/ 27659 w 609614"/>
              <a:gd name="connsiteY24" fmla="*/ 486055 h 486055"/>
              <a:gd name="connsiteX25" fmla="*/ 0 w 609614"/>
              <a:gd name="connsiteY25" fmla="*/ 458438 h 486055"/>
              <a:gd name="connsiteX26" fmla="*/ 0 w 609614"/>
              <a:gd name="connsiteY26" fmla="*/ 206205 h 486055"/>
              <a:gd name="connsiteX27" fmla="*/ 88879 w 609614"/>
              <a:gd name="connsiteY27" fmla="*/ 206205 h 486055"/>
              <a:gd name="connsiteX28" fmla="*/ 122808 w 609614"/>
              <a:gd name="connsiteY28" fmla="*/ 171592 h 486055"/>
              <a:gd name="connsiteX29" fmla="*/ 122808 w 609614"/>
              <a:gd name="connsiteY29" fmla="*/ 171224 h 486055"/>
              <a:gd name="connsiteX30" fmla="*/ 88879 w 609614"/>
              <a:gd name="connsiteY30" fmla="*/ 137347 h 486055"/>
              <a:gd name="connsiteX31" fmla="*/ 0 w 609614"/>
              <a:gd name="connsiteY31" fmla="*/ 137347 h 486055"/>
              <a:gd name="connsiteX32" fmla="*/ 0 w 609614"/>
              <a:gd name="connsiteY32" fmla="*/ 112676 h 486055"/>
              <a:gd name="connsiteX33" fmla="*/ 29503 w 609614"/>
              <a:gd name="connsiteY33" fmla="*/ 83219 h 486055"/>
              <a:gd name="connsiteX34" fmla="*/ 170751 w 609614"/>
              <a:gd name="connsiteY34" fmla="*/ 83219 h 486055"/>
              <a:gd name="connsiteX35" fmla="*/ 199517 w 609614"/>
              <a:gd name="connsiteY35" fmla="*/ 58179 h 486055"/>
              <a:gd name="connsiteX36" fmla="*/ 204680 w 609614"/>
              <a:gd name="connsiteY36" fmla="*/ 25776 h 486055"/>
              <a:gd name="connsiteX37" fmla="*/ 233446 w 609614"/>
              <a:gd name="connsiteY37" fmla="*/ 0 h 48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614" h="486055">
                <a:moveTo>
                  <a:pt x="305019" y="224257"/>
                </a:moveTo>
                <a:cubicBezTo>
                  <a:pt x="345764" y="224257"/>
                  <a:pt x="378795" y="257225"/>
                  <a:pt x="378795" y="297892"/>
                </a:cubicBezTo>
                <a:cubicBezTo>
                  <a:pt x="378795" y="338559"/>
                  <a:pt x="345764" y="371527"/>
                  <a:pt x="305019" y="371527"/>
                </a:cubicBezTo>
                <a:cubicBezTo>
                  <a:pt x="264274" y="371527"/>
                  <a:pt x="231243" y="338559"/>
                  <a:pt x="231243" y="297892"/>
                </a:cubicBezTo>
                <a:cubicBezTo>
                  <a:pt x="231243" y="257225"/>
                  <a:pt x="264274" y="224257"/>
                  <a:pt x="305019" y="224257"/>
                </a:cubicBezTo>
                <a:close/>
                <a:moveTo>
                  <a:pt x="306467" y="150603"/>
                </a:moveTo>
                <a:cubicBezTo>
                  <a:pt x="225332" y="150603"/>
                  <a:pt x="158950" y="216515"/>
                  <a:pt x="158950" y="297893"/>
                </a:cubicBezTo>
                <a:cubicBezTo>
                  <a:pt x="158950" y="379270"/>
                  <a:pt x="224595" y="445182"/>
                  <a:pt x="306467" y="445182"/>
                </a:cubicBezTo>
                <a:cubicBezTo>
                  <a:pt x="387970" y="445182"/>
                  <a:pt x="453984" y="379270"/>
                  <a:pt x="453984" y="297893"/>
                </a:cubicBezTo>
                <a:cubicBezTo>
                  <a:pt x="453984" y="216515"/>
                  <a:pt x="387970" y="150603"/>
                  <a:pt x="306467" y="150603"/>
                </a:cubicBezTo>
                <a:close/>
                <a:moveTo>
                  <a:pt x="531061" y="138452"/>
                </a:moveTo>
                <a:cubicBezTo>
                  <a:pt x="511884" y="138452"/>
                  <a:pt x="496763" y="153917"/>
                  <a:pt x="496763" y="172697"/>
                </a:cubicBezTo>
                <a:cubicBezTo>
                  <a:pt x="496763" y="191844"/>
                  <a:pt x="511884" y="206942"/>
                  <a:pt x="531061" y="206942"/>
                </a:cubicBezTo>
                <a:cubicBezTo>
                  <a:pt x="550238" y="206942"/>
                  <a:pt x="565359" y="191844"/>
                  <a:pt x="565359" y="172697"/>
                </a:cubicBezTo>
                <a:cubicBezTo>
                  <a:pt x="565359" y="153549"/>
                  <a:pt x="550238" y="138452"/>
                  <a:pt x="531061" y="138452"/>
                </a:cubicBezTo>
                <a:close/>
                <a:moveTo>
                  <a:pt x="233446" y="0"/>
                </a:moveTo>
                <a:lnTo>
                  <a:pt x="375062" y="0"/>
                </a:lnTo>
                <a:cubicBezTo>
                  <a:pt x="389445" y="0"/>
                  <a:pt x="401615" y="11783"/>
                  <a:pt x="404197" y="25776"/>
                </a:cubicBezTo>
                <a:lnTo>
                  <a:pt x="408991" y="58179"/>
                </a:lnTo>
                <a:cubicBezTo>
                  <a:pt x="411204" y="72540"/>
                  <a:pt x="423374" y="83219"/>
                  <a:pt x="438125" y="83219"/>
                </a:cubicBezTo>
                <a:lnTo>
                  <a:pt x="579742" y="83219"/>
                </a:lnTo>
                <a:cubicBezTo>
                  <a:pt x="596337" y="83219"/>
                  <a:pt x="609614" y="96475"/>
                  <a:pt x="609614" y="113413"/>
                </a:cubicBezTo>
                <a:lnTo>
                  <a:pt x="609614" y="454388"/>
                </a:lnTo>
                <a:cubicBezTo>
                  <a:pt x="609614" y="471694"/>
                  <a:pt x="595600" y="486055"/>
                  <a:pt x="578267" y="486055"/>
                </a:cubicBezTo>
                <a:lnTo>
                  <a:pt x="27659" y="486055"/>
                </a:lnTo>
                <a:cubicBezTo>
                  <a:pt x="12170" y="486055"/>
                  <a:pt x="0" y="473535"/>
                  <a:pt x="0" y="458438"/>
                </a:cubicBezTo>
                <a:lnTo>
                  <a:pt x="0" y="206205"/>
                </a:lnTo>
                <a:lnTo>
                  <a:pt x="88879" y="206205"/>
                </a:lnTo>
                <a:cubicBezTo>
                  <a:pt x="107687" y="206205"/>
                  <a:pt x="122808" y="190740"/>
                  <a:pt x="122808" y="171592"/>
                </a:cubicBezTo>
                <a:lnTo>
                  <a:pt x="122808" y="171224"/>
                </a:lnTo>
                <a:cubicBezTo>
                  <a:pt x="122808" y="152445"/>
                  <a:pt x="107687" y="137347"/>
                  <a:pt x="88879" y="137347"/>
                </a:cubicBezTo>
                <a:lnTo>
                  <a:pt x="0" y="137347"/>
                </a:lnTo>
                <a:lnTo>
                  <a:pt x="0" y="112676"/>
                </a:lnTo>
                <a:cubicBezTo>
                  <a:pt x="0" y="96475"/>
                  <a:pt x="13277" y="83219"/>
                  <a:pt x="29503" y="83219"/>
                </a:cubicBezTo>
                <a:lnTo>
                  <a:pt x="170751" y="83219"/>
                </a:lnTo>
                <a:cubicBezTo>
                  <a:pt x="184765" y="83219"/>
                  <a:pt x="197673" y="72540"/>
                  <a:pt x="199517" y="58179"/>
                </a:cubicBezTo>
                <a:lnTo>
                  <a:pt x="204680" y="25776"/>
                </a:lnTo>
                <a:cubicBezTo>
                  <a:pt x="206524" y="11047"/>
                  <a:pt x="218694" y="0"/>
                  <a:pt x="2334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sz="264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11498" y="5452478"/>
            <a:ext cx="3396982" cy="1022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11" dirty="0">
                <a:solidFill>
                  <a:schemeClr val="bg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</a:t>
            </a:r>
            <a:endParaRPr lang="en-US" sz="2011" dirty="0">
              <a:solidFill>
                <a:schemeClr val="bg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31" name="Straight Connector 30"/>
          <p:cNvCxnSpPr>
            <a:endCxn id="29" idx="15"/>
          </p:cNvCxnSpPr>
          <p:nvPr/>
        </p:nvCxnSpPr>
        <p:spPr>
          <a:xfrm flipH="1">
            <a:off x="1284462" y="5785907"/>
            <a:ext cx="238297" cy="1201922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511495" y="6552078"/>
            <a:ext cx="3318893" cy="296916"/>
            <a:chOff x="1292503" y="5962658"/>
            <a:chExt cx="2640064" cy="23618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292503" y="5962658"/>
              <a:ext cx="2640064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92503" y="6198844"/>
              <a:ext cx="2640064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95487" y="5974096"/>
              <a:ext cx="2034097" cy="2133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spcBef>
                  <a:spcPts val="543"/>
                </a:spcBef>
              </a:pPr>
              <a:r>
                <a:rPr lang="zh-CN" altLang="en-US" sz="1760" kern="100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拟建店主临街道</a:t>
              </a:r>
              <a:endParaRPr lang="en-US" sz="1760" kern="100" dirty="0" err="1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</p:grpSp>
      <p:cxnSp>
        <p:nvCxnSpPr>
          <p:cNvPr id="36" name="Straight Connector 35"/>
          <p:cNvCxnSpPr>
            <a:endCxn id="29" idx="11"/>
          </p:cNvCxnSpPr>
          <p:nvPr/>
        </p:nvCxnSpPr>
        <p:spPr>
          <a:xfrm flipH="1">
            <a:off x="1522759" y="6510578"/>
            <a:ext cx="3590572" cy="56302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hoto-camera_56887"/>
          <p:cNvSpPr>
            <a:spLocks noChangeAspect="1"/>
          </p:cNvSpPr>
          <p:nvPr/>
        </p:nvSpPr>
        <p:spPr bwMode="auto">
          <a:xfrm>
            <a:off x="1134768" y="6998802"/>
            <a:ext cx="389978" cy="219464"/>
          </a:xfrm>
          <a:custGeom>
            <a:avLst/>
            <a:gdLst>
              <a:gd name="connsiteX0" fmla="*/ 305019 w 609614"/>
              <a:gd name="connsiteY0" fmla="*/ 224257 h 486055"/>
              <a:gd name="connsiteX1" fmla="*/ 378795 w 609614"/>
              <a:gd name="connsiteY1" fmla="*/ 297892 h 486055"/>
              <a:gd name="connsiteX2" fmla="*/ 305019 w 609614"/>
              <a:gd name="connsiteY2" fmla="*/ 371527 h 486055"/>
              <a:gd name="connsiteX3" fmla="*/ 231243 w 609614"/>
              <a:gd name="connsiteY3" fmla="*/ 297892 h 486055"/>
              <a:gd name="connsiteX4" fmla="*/ 305019 w 609614"/>
              <a:gd name="connsiteY4" fmla="*/ 224257 h 486055"/>
              <a:gd name="connsiteX5" fmla="*/ 306467 w 609614"/>
              <a:gd name="connsiteY5" fmla="*/ 150603 h 486055"/>
              <a:gd name="connsiteX6" fmla="*/ 158950 w 609614"/>
              <a:gd name="connsiteY6" fmla="*/ 297893 h 486055"/>
              <a:gd name="connsiteX7" fmla="*/ 306467 w 609614"/>
              <a:gd name="connsiteY7" fmla="*/ 445182 h 486055"/>
              <a:gd name="connsiteX8" fmla="*/ 453984 w 609614"/>
              <a:gd name="connsiteY8" fmla="*/ 297893 h 486055"/>
              <a:gd name="connsiteX9" fmla="*/ 306467 w 609614"/>
              <a:gd name="connsiteY9" fmla="*/ 150603 h 486055"/>
              <a:gd name="connsiteX10" fmla="*/ 531061 w 609614"/>
              <a:gd name="connsiteY10" fmla="*/ 138452 h 486055"/>
              <a:gd name="connsiteX11" fmla="*/ 496763 w 609614"/>
              <a:gd name="connsiteY11" fmla="*/ 172697 h 486055"/>
              <a:gd name="connsiteX12" fmla="*/ 531061 w 609614"/>
              <a:gd name="connsiteY12" fmla="*/ 206942 h 486055"/>
              <a:gd name="connsiteX13" fmla="*/ 565359 w 609614"/>
              <a:gd name="connsiteY13" fmla="*/ 172697 h 486055"/>
              <a:gd name="connsiteX14" fmla="*/ 531061 w 609614"/>
              <a:gd name="connsiteY14" fmla="*/ 138452 h 486055"/>
              <a:gd name="connsiteX15" fmla="*/ 233446 w 609614"/>
              <a:gd name="connsiteY15" fmla="*/ 0 h 486055"/>
              <a:gd name="connsiteX16" fmla="*/ 375062 w 609614"/>
              <a:gd name="connsiteY16" fmla="*/ 0 h 486055"/>
              <a:gd name="connsiteX17" fmla="*/ 404197 w 609614"/>
              <a:gd name="connsiteY17" fmla="*/ 25776 h 486055"/>
              <a:gd name="connsiteX18" fmla="*/ 408991 w 609614"/>
              <a:gd name="connsiteY18" fmla="*/ 58179 h 486055"/>
              <a:gd name="connsiteX19" fmla="*/ 438125 w 609614"/>
              <a:gd name="connsiteY19" fmla="*/ 83219 h 486055"/>
              <a:gd name="connsiteX20" fmla="*/ 579742 w 609614"/>
              <a:gd name="connsiteY20" fmla="*/ 83219 h 486055"/>
              <a:gd name="connsiteX21" fmla="*/ 609614 w 609614"/>
              <a:gd name="connsiteY21" fmla="*/ 113413 h 486055"/>
              <a:gd name="connsiteX22" fmla="*/ 609614 w 609614"/>
              <a:gd name="connsiteY22" fmla="*/ 454388 h 486055"/>
              <a:gd name="connsiteX23" fmla="*/ 578267 w 609614"/>
              <a:gd name="connsiteY23" fmla="*/ 486055 h 486055"/>
              <a:gd name="connsiteX24" fmla="*/ 27659 w 609614"/>
              <a:gd name="connsiteY24" fmla="*/ 486055 h 486055"/>
              <a:gd name="connsiteX25" fmla="*/ 0 w 609614"/>
              <a:gd name="connsiteY25" fmla="*/ 458438 h 486055"/>
              <a:gd name="connsiteX26" fmla="*/ 0 w 609614"/>
              <a:gd name="connsiteY26" fmla="*/ 206205 h 486055"/>
              <a:gd name="connsiteX27" fmla="*/ 88879 w 609614"/>
              <a:gd name="connsiteY27" fmla="*/ 206205 h 486055"/>
              <a:gd name="connsiteX28" fmla="*/ 122808 w 609614"/>
              <a:gd name="connsiteY28" fmla="*/ 171592 h 486055"/>
              <a:gd name="connsiteX29" fmla="*/ 122808 w 609614"/>
              <a:gd name="connsiteY29" fmla="*/ 171224 h 486055"/>
              <a:gd name="connsiteX30" fmla="*/ 88879 w 609614"/>
              <a:gd name="connsiteY30" fmla="*/ 137347 h 486055"/>
              <a:gd name="connsiteX31" fmla="*/ 0 w 609614"/>
              <a:gd name="connsiteY31" fmla="*/ 137347 h 486055"/>
              <a:gd name="connsiteX32" fmla="*/ 0 w 609614"/>
              <a:gd name="connsiteY32" fmla="*/ 112676 h 486055"/>
              <a:gd name="connsiteX33" fmla="*/ 29503 w 609614"/>
              <a:gd name="connsiteY33" fmla="*/ 83219 h 486055"/>
              <a:gd name="connsiteX34" fmla="*/ 170751 w 609614"/>
              <a:gd name="connsiteY34" fmla="*/ 83219 h 486055"/>
              <a:gd name="connsiteX35" fmla="*/ 199517 w 609614"/>
              <a:gd name="connsiteY35" fmla="*/ 58179 h 486055"/>
              <a:gd name="connsiteX36" fmla="*/ 204680 w 609614"/>
              <a:gd name="connsiteY36" fmla="*/ 25776 h 486055"/>
              <a:gd name="connsiteX37" fmla="*/ 233446 w 609614"/>
              <a:gd name="connsiteY37" fmla="*/ 0 h 48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614" h="486055">
                <a:moveTo>
                  <a:pt x="305019" y="224257"/>
                </a:moveTo>
                <a:cubicBezTo>
                  <a:pt x="345764" y="224257"/>
                  <a:pt x="378795" y="257225"/>
                  <a:pt x="378795" y="297892"/>
                </a:cubicBezTo>
                <a:cubicBezTo>
                  <a:pt x="378795" y="338559"/>
                  <a:pt x="345764" y="371527"/>
                  <a:pt x="305019" y="371527"/>
                </a:cubicBezTo>
                <a:cubicBezTo>
                  <a:pt x="264274" y="371527"/>
                  <a:pt x="231243" y="338559"/>
                  <a:pt x="231243" y="297892"/>
                </a:cubicBezTo>
                <a:cubicBezTo>
                  <a:pt x="231243" y="257225"/>
                  <a:pt x="264274" y="224257"/>
                  <a:pt x="305019" y="224257"/>
                </a:cubicBezTo>
                <a:close/>
                <a:moveTo>
                  <a:pt x="306467" y="150603"/>
                </a:moveTo>
                <a:cubicBezTo>
                  <a:pt x="225332" y="150603"/>
                  <a:pt x="158950" y="216515"/>
                  <a:pt x="158950" y="297893"/>
                </a:cubicBezTo>
                <a:cubicBezTo>
                  <a:pt x="158950" y="379270"/>
                  <a:pt x="224595" y="445182"/>
                  <a:pt x="306467" y="445182"/>
                </a:cubicBezTo>
                <a:cubicBezTo>
                  <a:pt x="387970" y="445182"/>
                  <a:pt x="453984" y="379270"/>
                  <a:pt x="453984" y="297893"/>
                </a:cubicBezTo>
                <a:cubicBezTo>
                  <a:pt x="453984" y="216515"/>
                  <a:pt x="387970" y="150603"/>
                  <a:pt x="306467" y="150603"/>
                </a:cubicBezTo>
                <a:close/>
                <a:moveTo>
                  <a:pt x="531061" y="138452"/>
                </a:moveTo>
                <a:cubicBezTo>
                  <a:pt x="511884" y="138452"/>
                  <a:pt x="496763" y="153917"/>
                  <a:pt x="496763" y="172697"/>
                </a:cubicBezTo>
                <a:cubicBezTo>
                  <a:pt x="496763" y="191844"/>
                  <a:pt x="511884" y="206942"/>
                  <a:pt x="531061" y="206942"/>
                </a:cubicBezTo>
                <a:cubicBezTo>
                  <a:pt x="550238" y="206942"/>
                  <a:pt x="565359" y="191844"/>
                  <a:pt x="565359" y="172697"/>
                </a:cubicBezTo>
                <a:cubicBezTo>
                  <a:pt x="565359" y="153549"/>
                  <a:pt x="550238" y="138452"/>
                  <a:pt x="531061" y="138452"/>
                </a:cubicBezTo>
                <a:close/>
                <a:moveTo>
                  <a:pt x="233446" y="0"/>
                </a:moveTo>
                <a:lnTo>
                  <a:pt x="375062" y="0"/>
                </a:lnTo>
                <a:cubicBezTo>
                  <a:pt x="389445" y="0"/>
                  <a:pt x="401615" y="11783"/>
                  <a:pt x="404197" y="25776"/>
                </a:cubicBezTo>
                <a:lnTo>
                  <a:pt x="408991" y="58179"/>
                </a:lnTo>
                <a:cubicBezTo>
                  <a:pt x="411204" y="72540"/>
                  <a:pt x="423374" y="83219"/>
                  <a:pt x="438125" y="83219"/>
                </a:cubicBezTo>
                <a:lnTo>
                  <a:pt x="579742" y="83219"/>
                </a:lnTo>
                <a:cubicBezTo>
                  <a:pt x="596337" y="83219"/>
                  <a:pt x="609614" y="96475"/>
                  <a:pt x="609614" y="113413"/>
                </a:cubicBezTo>
                <a:lnTo>
                  <a:pt x="609614" y="454388"/>
                </a:lnTo>
                <a:cubicBezTo>
                  <a:pt x="609614" y="471694"/>
                  <a:pt x="595600" y="486055"/>
                  <a:pt x="578267" y="486055"/>
                </a:cubicBezTo>
                <a:lnTo>
                  <a:pt x="27659" y="486055"/>
                </a:lnTo>
                <a:cubicBezTo>
                  <a:pt x="12170" y="486055"/>
                  <a:pt x="0" y="473535"/>
                  <a:pt x="0" y="458438"/>
                </a:cubicBezTo>
                <a:lnTo>
                  <a:pt x="0" y="206205"/>
                </a:lnTo>
                <a:lnTo>
                  <a:pt x="88879" y="206205"/>
                </a:lnTo>
                <a:cubicBezTo>
                  <a:pt x="107687" y="206205"/>
                  <a:pt x="122808" y="190740"/>
                  <a:pt x="122808" y="171592"/>
                </a:cubicBezTo>
                <a:lnTo>
                  <a:pt x="122808" y="171224"/>
                </a:lnTo>
                <a:cubicBezTo>
                  <a:pt x="122808" y="152445"/>
                  <a:pt x="107687" y="137347"/>
                  <a:pt x="88879" y="137347"/>
                </a:cubicBezTo>
                <a:lnTo>
                  <a:pt x="0" y="137347"/>
                </a:lnTo>
                <a:lnTo>
                  <a:pt x="0" y="112676"/>
                </a:lnTo>
                <a:cubicBezTo>
                  <a:pt x="0" y="96475"/>
                  <a:pt x="13277" y="83219"/>
                  <a:pt x="29503" y="83219"/>
                </a:cubicBezTo>
                <a:lnTo>
                  <a:pt x="170751" y="83219"/>
                </a:lnTo>
                <a:cubicBezTo>
                  <a:pt x="184765" y="83219"/>
                  <a:pt x="197673" y="72540"/>
                  <a:pt x="199517" y="58179"/>
                </a:cubicBezTo>
                <a:lnTo>
                  <a:pt x="204680" y="25776"/>
                </a:lnTo>
                <a:cubicBezTo>
                  <a:pt x="206524" y="11047"/>
                  <a:pt x="218694" y="0"/>
                  <a:pt x="2334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sz="264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7" name="photo-camera_56887"/>
          <p:cNvSpPr>
            <a:spLocks noChangeAspect="1"/>
          </p:cNvSpPr>
          <p:nvPr/>
        </p:nvSpPr>
        <p:spPr bwMode="auto">
          <a:xfrm>
            <a:off x="10986360" y="7016001"/>
            <a:ext cx="389978" cy="219464"/>
          </a:xfrm>
          <a:custGeom>
            <a:avLst/>
            <a:gdLst>
              <a:gd name="connsiteX0" fmla="*/ 305019 w 609614"/>
              <a:gd name="connsiteY0" fmla="*/ 224257 h 486055"/>
              <a:gd name="connsiteX1" fmla="*/ 378795 w 609614"/>
              <a:gd name="connsiteY1" fmla="*/ 297892 h 486055"/>
              <a:gd name="connsiteX2" fmla="*/ 305019 w 609614"/>
              <a:gd name="connsiteY2" fmla="*/ 371527 h 486055"/>
              <a:gd name="connsiteX3" fmla="*/ 231243 w 609614"/>
              <a:gd name="connsiteY3" fmla="*/ 297892 h 486055"/>
              <a:gd name="connsiteX4" fmla="*/ 305019 w 609614"/>
              <a:gd name="connsiteY4" fmla="*/ 224257 h 486055"/>
              <a:gd name="connsiteX5" fmla="*/ 306467 w 609614"/>
              <a:gd name="connsiteY5" fmla="*/ 150603 h 486055"/>
              <a:gd name="connsiteX6" fmla="*/ 158950 w 609614"/>
              <a:gd name="connsiteY6" fmla="*/ 297893 h 486055"/>
              <a:gd name="connsiteX7" fmla="*/ 306467 w 609614"/>
              <a:gd name="connsiteY7" fmla="*/ 445182 h 486055"/>
              <a:gd name="connsiteX8" fmla="*/ 453984 w 609614"/>
              <a:gd name="connsiteY8" fmla="*/ 297893 h 486055"/>
              <a:gd name="connsiteX9" fmla="*/ 306467 w 609614"/>
              <a:gd name="connsiteY9" fmla="*/ 150603 h 486055"/>
              <a:gd name="connsiteX10" fmla="*/ 531061 w 609614"/>
              <a:gd name="connsiteY10" fmla="*/ 138452 h 486055"/>
              <a:gd name="connsiteX11" fmla="*/ 496763 w 609614"/>
              <a:gd name="connsiteY11" fmla="*/ 172697 h 486055"/>
              <a:gd name="connsiteX12" fmla="*/ 531061 w 609614"/>
              <a:gd name="connsiteY12" fmla="*/ 206942 h 486055"/>
              <a:gd name="connsiteX13" fmla="*/ 565359 w 609614"/>
              <a:gd name="connsiteY13" fmla="*/ 172697 h 486055"/>
              <a:gd name="connsiteX14" fmla="*/ 531061 w 609614"/>
              <a:gd name="connsiteY14" fmla="*/ 138452 h 486055"/>
              <a:gd name="connsiteX15" fmla="*/ 233446 w 609614"/>
              <a:gd name="connsiteY15" fmla="*/ 0 h 486055"/>
              <a:gd name="connsiteX16" fmla="*/ 375062 w 609614"/>
              <a:gd name="connsiteY16" fmla="*/ 0 h 486055"/>
              <a:gd name="connsiteX17" fmla="*/ 404197 w 609614"/>
              <a:gd name="connsiteY17" fmla="*/ 25776 h 486055"/>
              <a:gd name="connsiteX18" fmla="*/ 408991 w 609614"/>
              <a:gd name="connsiteY18" fmla="*/ 58179 h 486055"/>
              <a:gd name="connsiteX19" fmla="*/ 438125 w 609614"/>
              <a:gd name="connsiteY19" fmla="*/ 83219 h 486055"/>
              <a:gd name="connsiteX20" fmla="*/ 579742 w 609614"/>
              <a:gd name="connsiteY20" fmla="*/ 83219 h 486055"/>
              <a:gd name="connsiteX21" fmla="*/ 609614 w 609614"/>
              <a:gd name="connsiteY21" fmla="*/ 113413 h 486055"/>
              <a:gd name="connsiteX22" fmla="*/ 609614 w 609614"/>
              <a:gd name="connsiteY22" fmla="*/ 454388 h 486055"/>
              <a:gd name="connsiteX23" fmla="*/ 578267 w 609614"/>
              <a:gd name="connsiteY23" fmla="*/ 486055 h 486055"/>
              <a:gd name="connsiteX24" fmla="*/ 27659 w 609614"/>
              <a:gd name="connsiteY24" fmla="*/ 486055 h 486055"/>
              <a:gd name="connsiteX25" fmla="*/ 0 w 609614"/>
              <a:gd name="connsiteY25" fmla="*/ 458438 h 486055"/>
              <a:gd name="connsiteX26" fmla="*/ 0 w 609614"/>
              <a:gd name="connsiteY26" fmla="*/ 206205 h 486055"/>
              <a:gd name="connsiteX27" fmla="*/ 88879 w 609614"/>
              <a:gd name="connsiteY27" fmla="*/ 206205 h 486055"/>
              <a:gd name="connsiteX28" fmla="*/ 122808 w 609614"/>
              <a:gd name="connsiteY28" fmla="*/ 171592 h 486055"/>
              <a:gd name="connsiteX29" fmla="*/ 122808 w 609614"/>
              <a:gd name="connsiteY29" fmla="*/ 171224 h 486055"/>
              <a:gd name="connsiteX30" fmla="*/ 88879 w 609614"/>
              <a:gd name="connsiteY30" fmla="*/ 137347 h 486055"/>
              <a:gd name="connsiteX31" fmla="*/ 0 w 609614"/>
              <a:gd name="connsiteY31" fmla="*/ 137347 h 486055"/>
              <a:gd name="connsiteX32" fmla="*/ 0 w 609614"/>
              <a:gd name="connsiteY32" fmla="*/ 112676 h 486055"/>
              <a:gd name="connsiteX33" fmla="*/ 29503 w 609614"/>
              <a:gd name="connsiteY33" fmla="*/ 83219 h 486055"/>
              <a:gd name="connsiteX34" fmla="*/ 170751 w 609614"/>
              <a:gd name="connsiteY34" fmla="*/ 83219 h 486055"/>
              <a:gd name="connsiteX35" fmla="*/ 199517 w 609614"/>
              <a:gd name="connsiteY35" fmla="*/ 58179 h 486055"/>
              <a:gd name="connsiteX36" fmla="*/ 204680 w 609614"/>
              <a:gd name="connsiteY36" fmla="*/ 25776 h 486055"/>
              <a:gd name="connsiteX37" fmla="*/ 233446 w 609614"/>
              <a:gd name="connsiteY37" fmla="*/ 0 h 48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614" h="486055">
                <a:moveTo>
                  <a:pt x="305019" y="224257"/>
                </a:moveTo>
                <a:cubicBezTo>
                  <a:pt x="345764" y="224257"/>
                  <a:pt x="378795" y="257225"/>
                  <a:pt x="378795" y="297892"/>
                </a:cubicBezTo>
                <a:cubicBezTo>
                  <a:pt x="378795" y="338559"/>
                  <a:pt x="345764" y="371527"/>
                  <a:pt x="305019" y="371527"/>
                </a:cubicBezTo>
                <a:cubicBezTo>
                  <a:pt x="264274" y="371527"/>
                  <a:pt x="231243" y="338559"/>
                  <a:pt x="231243" y="297892"/>
                </a:cubicBezTo>
                <a:cubicBezTo>
                  <a:pt x="231243" y="257225"/>
                  <a:pt x="264274" y="224257"/>
                  <a:pt x="305019" y="224257"/>
                </a:cubicBezTo>
                <a:close/>
                <a:moveTo>
                  <a:pt x="306467" y="150603"/>
                </a:moveTo>
                <a:cubicBezTo>
                  <a:pt x="225332" y="150603"/>
                  <a:pt x="158950" y="216515"/>
                  <a:pt x="158950" y="297893"/>
                </a:cubicBezTo>
                <a:cubicBezTo>
                  <a:pt x="158950" y="379270"/>
                  <a:pt x="224595" y="445182"/>
                  <a:pt x="306467" y="445182"/>
                </a:cubicBezTo>
                <a:cubicBezTo>
                  <a:pt x="387970" y="445182"/>
                  <a:pt x="453984" y="379270"/>
                  <a:pt x="453984" y="297893"/>
                </a:cubicBezTo>
                <a:cubicBezTo>
                  <a:pt x="453984" y="216515"/>
                  <a:pt x="387970" y="150603"/>
                  <a:pt x="306467" y="150603"/>
                </a:cubicBezTo>
                <a:close/>
                <a:moveTo>
                  <a:pt x="531061" y="138452"/>
                </a:moveTo>
                <a:cubicBezTo>
                  <a:pt x="511884" y="138452"/>
                  <a:pt x="496763" y="153917"/>
                  <a:pt x="496763" y="172697"/>
                </a:cubicBezTo>
                <a:cubicBezTo>
                  <a:pt x="496763" y="191844"/>
                  <a:pt x="511884" y="206942"/>
                  <a:pt x="531061" y="206942"/>
                </a:cubicBezTo>
                <a:cubicBezTo>
                  <a:pt x="550238" y="206942"/>
                  <a:pt x="565359" y="191844"/>
                  <a:pt x="565359" y="172697"/>
                </a:cubicBezTo>
                <a:cubicBezTo>
                  <a:pt x="565359" y="153549"/>
                  <a:pt x="550238" y="138452"/>
                  <a:pt x="531061" y="138452"/>
                </a:cubicBezTo>
                <a:close/>
                <a:moveTo>
                  <a:pt x="233446" y="0"/>
                </a:moveTo>
                <a:lnTo>
                  <a:pt x="375062" y="0"/>
                </a:lnTo>
                <a:cubicBezTo>
                  <a:pt x="389445" y="0"/>
                  <a:pt x="401615" y="11783"/>
                  <a:pt x="404197" y="25776"/>
                </a:cubicBezTo>
                <a:lnTo>
                  <a:pt x="408991" y="58179"/>
                </a:lnTo>
                <a:cubicBezTo>
                  <a:pt x="411204" y="72540"/>
                  <a:pt x="423374" y="83219"/>
                  <a:pt x="438125" y="83219"/>
                </a:cubicBezTo>
                <a:lnTo>
                  <a:pt x="579742" y="83219"/>
                </a:lnTo>
                <a:cubicBezTo>
                  <a:pt x="596337" y="83219"/>
                  <a:pt x="609614" y="96475"/>
                  <a:pt x="609614" y="113413"/>
                </a:cubicBezTo>
                <a:lnTo>
                  <a:pt x="609614" y="454388"/>
                </a:lnTo>
                <a:cubicBezTo>
                  <a:pt x="609614" y="471694"/>
                  <a:pt x="595600" y="486055"/>
                  <a:pt x="578267" y="486055"/>
                </a:cubicBezTo>
                <a:lnTo>
                  <a:pt x="27659" y="486055"/>
                </a:lnTo>
                <a:cubicBezTo>
                  <a:pt x="12170" y="486055"/>
                  <a:pt x="0" y="473535"/>
                  <a:pt x="0" y="458438"/>
                </a:cubicBezTo>
                <a:lnTo>
                  <a:pt x="0" y="206205"/>
                </a:lnTo>
                <a:lnTo>
                  <a:pt x="88879" y="206205"/>
                </a:lnTo>
                <a:cubicBezTo>
                  <a:pt x="107687" y="206205"/>
                  <a:pt x="122808" y="190740"/>
                  <a:pt x="122808" y="171592"/>
                </a:cubicBezTo>
                <a:lnTo>
                  <a:pt x="122808" y="171224"/>
                </a:lnTo>
                <a:cubicBezTo>
                  <a:pt x="122808" y="152445"/>
                  <a:pt x="107687" y="137347"/>
                  <a:pt x="88879" y="137347"/>
                </a:cubicBezTo>
                <a:lnTo>
                  <a:pt x="0" y="137347"/>
                </a:lnTo>
                <a:lnTo>
                  <a:pt x="0" y="112676"/>
                </a:lnTo>
                <a:cubicBezTo>
                  <a:pt x="0" y="96475"/>
                  <a:pt x="13277" y="83219"/>
                  <a:pt x="29503" y="83219"/>
                </a:cubicBezTo>
                <a:lnTo>
                  <a:pt x="170751" y="83219"/>
                </a:lnTo>
                <a:cubicBezTo>
                  <a:pt x="184765" y="83219"/>
                  <a:pt x="197673" y="72540"/>
                  <a:pt x="199517" y="58179"/>
                </a:cubicBezTo>
                <a:lnTo>
                  <a:pt x="204680" y="25776"/>
                </a:lnTo>
                <a:cubicBezTo>
                  <a:pt x="206524" y="11047"/>
                  <a:pt x="218694" y="0"/>
                  <a:pt x="2334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sz="264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05265" y="5560543"/>
            <a:ext cx="3396982" cy="1022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11" dirty="0">
                <a:solidFill>
                  <a:schemeClr val="bg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</a:t>
            </a:r>
            <a:endParaRPr lang="en-US" sz="2011" dirty="0">
              <a:solidFill>
                <a:schemeClr val="bg1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705263" y="6660144"/>
            <a:ext cx="3318893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05263" y="6845301"/>
            <a:ext cx="3318893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6153" y="6618643"/>
            <a:ext cx="2557116" cy="26815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拟建店主临街道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98858" y="7337305"/>
            <a:ext cx="1192913" cy="24378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拍摄点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1102247" y="5893972"/>
            <a:ext cx="158204" cy="1201922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365765" y="6570601"/>
            <a:ext cx="3590572" cy="56302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525414" y="3343628"/>
            <a:ext cx="3318893" cy="296916"/>
            <a:chOff x="1292503" y="5962658"/>
            <a:chExt cx="2640064" cy="23618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2503" y="5962658"/>
              <a:ext cx="2640064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92503" y="6198844"/>
              <a:ext cx="2640064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95487" y="5974096"/>
              <a:ext cx="2034097" cy="2133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spcBef>
                  <a:spcPts val="543"/>
                </a:spcBef>
              </a:pPr>
              <a:r>
                <a:rPr lang="zh-CN" altLang="en-US" sz="1760" kern="100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拟建店主临街道</a:t>
              </a:r>
              <a:endParaRPr lang="en-US" sz="1760" kern="100" dirty="0" err="1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63204" y="4865246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11196" y="1716089"/>
            <a:ext cx="3229593" cy="38317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543"/>
              </a:spcBef>
            </a:pPr>
            <a:r>
              <a:rPr lang="zh-CN" altLang="en-US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入口及招牌</a:t>
            </a:r>
            <a:endParaRPr lang="en-US" sz="1760" kern="100" dirty="0" err="1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5961" y="4855128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879" y="-972098"/>
            <a:ext cx="271539" cy="317315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5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undai Sans Head"/>
              </a:rPr>
              <a:t>4</a:t>
            </a:r>
          </a:p>
        </p:txBody>
      </p:sp>
      <p:sp>
        <p:nvSpPr>
          <p:cNvPr id="8" name="矩形 116">
            <a:extLst>
              <a:ext uri="{FF2B5EF4-FFF2-40B4-BE49-F238E27FC236}">
                <a16:creationId xmlns:a16="http://schemas.microsoft.com/office/drawing/2014/main" id="{683CBFAB-7F1B-C9DC-2E23-0A56C874B294}"/>
              </a:ext>
            </a:extLst>
          </p:cNvPr>
          <p:cNvSpPr/>
          <p:nvPr/>
        </p:nvSpPr>
        <p:spPr>
          <a:xfrm rot="20700000">
            <a:off x="556615" y="2063733"/>
            <a:ext cx="1346532" cy="3404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11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62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03309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0838" y="973980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申请土地现状及照片（</a:t>
            </a:r>
            <a:r>
              <a:rPr lang="en-US" altLang="zh-CN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2/2</a:t>
            </a:r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</a:t>
            </a:r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zh-CN" alt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51" name="矩形 8"/>
          <p:cNvSpPr/>
          <p:nvPr/>
        </p:nvSpPr>
        <p:spPr>
          <a:xfrm>
            <a:off x="451025" y="1535675"/>
            <a:ext cx="6945171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anchor="ctr">
            <a:spAutoFit/>
          </a:bodyPr>
          <a:lstStyle/>
          <a:p>
            <a:pPr defTabSz="1007544"/>
            <a:r>
              <a:rPr lang="zh-CN" altLang="en-US" sz="2263" b="1" kern="1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请提供能体现所选场地全貌的清晰照片，不仅限于</a:t>
            </a:r>
            <a:r>
              <a:rPr lang="en-US" altLang="zh-CN" sz="2263" b="1" kern="1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</a:t>
            </a:r>
            <a:r>
              <a:rPr lang="zh-CN" altLang="en-US" sz="2263" b="1" kern="1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068" y="2207235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760" b="1" i="1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从正面拍摄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067" y="4824103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760" b="1" i="1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从左侧拍摄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3575" y="2207235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760" b="1" i="1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入口及招牌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3575" y="4823279"/>
            <a:ext cx="6082855" cy="2434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760" b="1" i="1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从右侧拍摄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025" y="2265061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7885" y="2265061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025" y="4925374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3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7885" y="4925374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18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5298416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Office" panose="020B0504040000000000" pitchFamily="34" charset="0"/>
              </a:rPr>
              <a:t>目录</a:t>
            </a:r>
            <a:endParaRPr lang="en-US" b="1" dirty="0">
              <a:latin typeface="Genesis Sans Text Office" panose="020B0504040000000000" pitchFamily="34" charset="0"/>
              <a:ea typeface="Genesis Sans Text Office" panose="020B0504040000000000" pitchFamily="34" charset="0"/>
            </a:endParaRPr>
          </a:p>
        </p:txBody>
      </p:sp>
      <p:sp>
        <p:nvSpPr>
          <p:cNvPr id="24" name="矩形 5"/>
          <p:cNvSpPr/>
          <p:nvPr/>
        </p:nvSpPr>
        <p:spPr bwMode="auto">
          <a:xfrm>
            <a:off x="543591" y="1108792"/>
            <a:ext cx="612034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>
            <a:noAutofit/>
          </a:bodyPr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1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1131285" y="1108792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/>
          <a:p>
            <a:pPr defTabSz="1149492"/>
            <a:r>
              <a:rPr lang="zh-CN" altLang="en-US" sz="2011" b="1" dirty="0">
                <a:latin typeface="Genesis Sans Text Office" panose="020B0504040000000000" pitchFamily="34" charset="0"/>
                <a:ea typeface="微软雅黑" panose="020B0503020204020204" pitchFamily="34" charset="-122"/>
              </a:rPr>
              <a:t>申请公司基本信息</a:t>
            </a:r>
          </a:p>
        </p:txBody>
      </p:sp>
      <p:sp>
        <p:nvSpPr>
          <p:cNvPr id="26" name="矩形 7"/>
          <p:cNvSpPr/>
          <p:nvPr/>
        </p:nvSpPr>
        <p:spPr bwMode="auto">
          <a:xfrm>
            <a:off x="543591" y="2992932"/>
            <a:ext cx="612036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/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3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1131285" y="2992932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>
            <a:defPPr>
              <a:defRPr lang="de-DE"/>
            </a:defPPr>
            <a:lvl1pPr defTabSz="914400">
              <a:defRPr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11" b="1" dirty="0">
                <a:solidFill>
                  <a:schemeClr val="tx1"/>
                </a:solidFill>
                <a:latin typeface="Genesis Sans Text Office" panose="020B0504040000000000" pitchFamily="34" charset="0"/>
              </a:rPr>
              <a:t>申请公司运营能力</a:t>
            </a:r>
          </a:p>
        </p:txBody>
      </p:sp>
      <p:sp>
        <p:nvSpPr>
          <p:cNvPr id="30" name="矩形 11"/>
          <p:cNvSpPr/>
          <p:nvPr/>
        </p:nvSpPr>
        <p:spPr bwMode="auto">
          <a:xfrm>
            <a:off x="543591" y="2050862"/>
            <a:ext cx="612034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/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2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1131285" y="2050862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>
            <a:defPPr>
              <a:defRPr lang="de-DE"/>
            </a:defPPr>
            <a:lvl1pPr defTabSz="914400">
              <a:defRPr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11" b="1" dirty="0">
                <a:solidFill>
                  <a:schemeClr val="tx1"/>
                </a:solidFill>
                <a:latin typeface="Genesis Sans Text Office" panose="020B0504040000000000" pitchFamily="34" charset="0"/>
              </a:rPr>
              <a:t>申请公司财务实力</a:t>
            </a:r>
          </a:p>
        </p:txBody>
      </p:sp>
      <p:sp>
        <p:nvSpPr>
          <p:cNvPr id="33" name="矩形 14"/>
          <p:cNvSpPr/>
          <p:nvPr/>
        </p:nvSpPr>
        <p:spPr bwMode="auto">
          <a:xfrm>
            <a:off x="543590" y="3935002"/>
            <a:ext cx="612038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/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4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1131285" y="3935002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>
            <a:defPPr>
              <a:defRPr lang="de-DE"/>
            </a:defPPr>
            <a:lvl1pPr defTabSz="914400">
              <a:defRPr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11" b="1" dirty="0">
                <a:solidFill>
                  <a:schemeClr val="tx1"/>
                </a:solidFill>
                <a:latin typeface="Genesis Sans Text Office" panose="020B0504040000000000" pitchFamily="34" charset="0"/>
              </a:rPr>
              <a:t>申请公司土地条件</a:t>
            </a:r>
          </a:p>
        </p:txBody>
      </p:sp>
      <p:sp>
        <p:nvSpPr>
          <p:cNvPr id="36" name="矩形 19"/>
          <p:cNvSpPr/>
          <p:nvPr/>
        </p:nvSpPr>
        <p:spPr bwMode="auto">
          <a:xfrm>
            <a:off x="543589" y="4877072"/>
            <a:ext cx="612039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/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5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1131285" y="4877072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>
            <a:defPPr>
              <a:defRPr lang="de-DE"/>
            </a:defPPr>
            <a:lvl1pPr defTabSz="914400">
              <a:defRPr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11" b="1" dirty="0">
                <a:solidFill>
                  <a:schemeClr val="tx1"/>
                </a:solidFill>
                <a:latin typeface="Genesis Sans Text Office" panose="020B0504040000000000" pitchFamily="34" charset="0"/>
              </a:rPr>
              <a:t>业务理解与准备</a:t>
            </a:r>
          </a:p>
        </p:txBody>
      </p:sp>
      <p:sp>
        <p:nvSpPr>
          <p:cNvPr id="39" name="矩形 14"/>
          <p:cNvSpPr/>
          <p:nvPr/>
        </p:nvSpPr>
        <p:spPr bwMode="auto">
          <a:xfrm>
            <a:off x="543590" y="5819142"/>
            <a:ext cx="612038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/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6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1131285" y="5819142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>
            <a:defPPr>
              <a:defRPr lang="de-DE"/>
            </a:defPPr>
            <a:lvl1pPr defTabSz="914400">
              <a:defRPr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11" b="1" dirty="0">
                <a:solidFill>
                  <a:schemeClr val="tx1"/>
                </a:solidFill>
                <a:latin typeface="Genesis Sans Text Office" panose="020B0504040000000000" pitchFamily="34" charset="0"/>
              </a:rPr>
              <a:t>附件清单</a:t>
            </a:r>
          </a:p>
        </p:txBody>
      </p:sp>
      <p:sp>
        <p:nvSpPr>
          <p:cNvPr id="41" name="矩形 19"/>
          <p:cNvSpPr/>
          <p:nvPr/>
        </p:nvSpPr>
        <p:spPr bwMode="auto">
          <a:xfrm>
            <a:off x="543589" y="6761211"/>
            <a:ext cx="612039" cy="67323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0612" tIns="65306" rIns="130612" bIns="65306" anchor="ctr"/>
          <a:lstStyle/>
          <a:p>
            <a:pPr algn="ctr" defTabSz="1149492">
              <a:buClr>
                <a:srgbClr val="FF0000"/>
              </a:buClr>
              <a:buSzPct val="70000"/>
              <a:defRPr/>
            </a:pPr>
            <a:r>
              <a:rPr lang="en-US" altLang="zh-CN" sz="2514" kern="0" dirty="0">
                <a:solidFill>
                  <a:schemeClr val="bg1"/>
                </a:solidFill>
                <a:latin typeface="Genesis Sans Text Office" panose="020B0504040000000000" pitchFamily="34" charset="0"/>
                <a:ea typeface="Genesis Sans Text Office" panose="020B0504040000000000" pitchFamily="34" charset="0"/>
              </a:rPr>
              <a:t>7</a:t>
            </a:r>
            <a:endParaRPr lang="zh-CN" altLang="en-US" sz="2514" kern="0" dirty="0">
              <a:solidFill>
                <a:schemeClr val="bg1"/>
              </a:solidFill>
              <a:latin typeface="Genesis Sans Text Office" panose="020B050404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1131285" y="6761211"/>
            <a:ext cx="8144860" cy="6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  <a:effectLst/>
        </p:spPr>
        <p:txBody>
          <a:bodyPr lIns="130612" tIns="65306" rIns="130612" bIns="65306" anchor="ctr">
            <a:noAutofit/>
          </a:bodyPr>
          <a:lstStyle>
            <a:defPPr>
              <a:defRPr lang="de-DE"/>
            </a:defPPr>
            <a:lvl1pPr defTabSz="914400">
              <a:defRPr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11" b="1" dirty="0">
                <a:solidFill>
                  <a:schemeClr val="tx1"/>
                </a:solidFill>
                <a:latin typeface="Genesis Sans Text Office" panose="020B0504040000000000" pitchFamily="34" charset="0"/>
              </a:rPr>
              <a:t>承诺函</a:t>
            </a:r>
          </a:p>
        </p:txBody>
      </p:sp>
    </p:spTree>
    <p:extLst>
      <p:ext uri="{BB962C8B-B14F-4D97-AF65-F5344CB8AC3E}">
        <p14:creationId xmlns:p14="http://schemas.microsoft.com/office/powerpoint/2010/main" val="245420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9380754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申请公司土地条件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2847" y="793514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室内照片（如有）</a:t>
            </a:r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en-US" altLang="zh-CN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endParaRPr lang="zh-CN" alt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490278" y="1327677"/>
            <a:ext cx="11652615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anchor="ctr">
            <a:spAutoFit/>
          </a:bodyPr>
          <a:lstStyle/>
          <a:p>
            <a:pPr defTabSz="1007544"/>
            <a:r>
              <a:rPr lang="zh-CN" altLang="en-US" sz="2263" b="1" kern="100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如是改建设施，需要室内照片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2847" y="1731997"/>
            <a:ext cx="12549078" cy="5585887"/>
            <a:chOff x="352799" y="2049690"/>
            <a:chExt cx="9997701" cy="4453649"/>
          </a:xfrm>
        </p:grpSpPr>
        <p:grpSp>
          <p:nvGrpSpPr>
            <p:cNvPr id="6" name="Group 5"/>
            <p:cNvGrpSpPr/>
            <p:nvPr/>
          </p:nvGrpSpPr>
          <p:grpSpPr>
            <a:xfrm>
              <a:off x="352799" y="2049690"/>
              <a:ext cx="9997701" cy="2150287"/>
              <a:chOff x="352799" y="2049690"/>
              <a:chExt cx="11939516" cy="215028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52799" y="2049690"/>
                <a:ext cx="3837236" cy="215028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展厅全景</a:t>
                </a:r>
              </a:p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（入口）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03939" y="2049690"/>
                <a:ext cx="3837236" cy="215028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展厅全景</a:t>
                </a:r>
              </a:p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（从左侧或右侧拍摄）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55079" y="2049690"/>
                <a:ext cx="3837236" cy="215028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客休区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8775" y="4274332"/>
              <a:ext cx="9991725" cy="2229007"/>
              <a:chOff x="359935" y="1970970"/>
              <a:chExt cx="11932380" cy="222900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9935" y="1970970"/>
                <a:ext cx="3837236" cy="215028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维修入口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03939" y="2049690"/>
                <a:ext cx="3837236" cy="215028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机修车间全景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55079" y="2049690"/>
                <a:ext cx="3837236" cy="215028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760" b="1" i="1" dirty="0">
                    <a:solidFill>
                      <a:schemeClr val="bg1">
                        <a:lumMod val="50000"/>
                      </a:schemeClr>
                    </a:solidFill>
                    <a:latin typeface="Genesis Sans Text CN Regular" panose="020B0700000000000000" pitchFamily="34" charset="-122"/>
                    <a:ea typeface="Genesis Sans Text CN Regular" panose="020B0700000000000000" pitchFamily="34" charset="-122"/>
                    <a:cs typeface="Genesis Sans Text CN Regular" panose="020B0700000000000000" pitchFamily="34" charset="-122"/>
                  </a:rPr>
                  <a:t>钣喷车间全景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51025" y="1759580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8026" y="1759580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025" y="5014803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026" y="5014803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5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72539" y="5014803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6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72539" y="1759580"/>
            <a:ext cx="579411" cy="324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图</a:t>
            </a:r>
            <a:r>
              <a:rPr lang="en-US" altLang="zh-CN" sz="1509" dirty="0">
                <a:solidFill>
                  <a:schemeClr val="bg1">
                    <a:lumMod val="50000"/>
                  </a:schemeClr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3</a:t>
            </a:r>
            <a:endParaRPr lang="en-GB" sz="1509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82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839147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3513" y="2161308"/>
            <a:ext cx="7968025" cy="43421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sz="1760" b="1" i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业务理解及准备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3" y="1014935"/>
            <a:ext cx="12536908" cy="600013"/>
          </a:xfrm>
        </p:spPr>
        <p:txBody>
          <a:bodyPr/>
          <a:lstStyle/>
          <a:p>
            <a:r>
              <a:rPr lang="zh-CN" altLang="en-US" dirty="0"/>
              <a:t>拟建店的股权结构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84202" y="2428928"/>
            <a:ext cx="6486648" cy="3489945"/>
            <a:chOff x="921621" y="2705398"/>
            <a:chExt cx="5159903" cy="2776130"/>
          </a:xfrm>
        </p:grpSpPr>
        <p:sp>
          <p:nvSpPr>
            <p:cNvPr id="6" name="TextBox 5"/>
            <p:cNvSpPr txBox="1"/>
            <p:nvPr/>
          </p:nvSpPr>
          <p:spPr>
            <a:xfrm>
              <a:off x="2222143" y="3904713"/>
              <a:ext cx="1258335" cy="377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A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1621" y="2705398"/>
              <a:ext cx="1258335" cy="377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cxnSp>
          <p:nvCxnSpPr>
            <p:cNvPr id="8" name="Elbow Connector 7"/>
            <p:cNvCxnSpPr>
              <a:stCxn id="7" idx="2"/>
              <a:endCxn id="6" idx="0"/>
            </p:cNvCxnSpPr>
            <p:nvPr/>
          </p:nvCxnSpPr>
          <p:spPr>
            <a:xfrm rot="16200000" flipH="1">
              <a:off x="1790143" y="2843545"/>
              <a:ext cx="821814" cy="1300522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22665" y="2705398"/>
              <a:ext cx="1258335" cy="377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cxnSp>
          <p:nvCxnSpPr>
            <p:cNvPr id="10" name="Elbow Connector 9"/>
            <p:cNvCxnSpPr>
              <a:stCxn id="9" idx="2"/>
              <a:endCxn id="6" idx="0"/>
            </p:cNvCxnSpPr>
            <p:nvPr/>
          </p:nvCxnSpPr>
          <p:spPr>
            <a:xfrm rot="5400000">
              <a:off x="3090665" y="2843545"/>
              <a:ext cx="821814" cy="130052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0787" y="3133548"/>
              <a:ext cx="579361" cy="40073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**</a:t>
              </a:r>
              <a:r>
                <a:rPr lang="en-US" altLang="zh-CN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GB" sz="150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8452" y="3148040"/>
              <a:ext cx="579361" cy="40073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**</a:t>
              </a:r>
              <a:r>
                <a:rPr lang="en-US" altLang="zh-CN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GB" sz="150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2665" y="5104027"/>
              <a:ext cx="1258335" cy="377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未来代理商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3189" y="3904713"/>
              <a:ext cx="1258335" cy="377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cxnSp>
          <p:nvCxnSpPr>
            <p:cNvPr id="15" name="Elbow Connector 14"/>
            <p:cNvCxnSpPr>
              <a:stCxn id="14" idx="2"/>
              <a:endCxn id="13" idx="0"/>
            </p:cNvCxnSpPr>
            <p:nvPr/>
          </p:nvCxnSpPr>
          <p:spPr>
            <a:xfrm rot="5400000">
              <a:off x="4391188" y="4042859"/>
              <a:ext cx="821814" cy="13005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6" idx="2"/>
              <a:endCxn id="13" idx="0"/>
            </p:cNvCxnSpPr>
            <p:nvPr/>
          </p:nvCxnSpPr>
          <p:spPr>
            <a:xfrm rot="16200000" flipH="1">
              <a:off x="3090665" y="4042859"/>
              <a:ext cx="821814" cy="130052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52746" y="4376055"/>
              <a:ext cx="579361" cy="40073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**</a:t>
              </a:r>
              <a:r>
                <a:rPr lang="en-US" altLang="zh-CN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GB" sz="150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1924" y="4336331"/>
              <a:ext cx="579361" cy="40073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**</a:t>
              </a:r>
              <a:r>
                <a:rPr lang="en-US" altLang="zh-CN" sz="1509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GB" sz="150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35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1347800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业务理解及准备</a:t>
            </a:r>
            <a:endParaRPr lang="en-US" b="1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4" y="1073287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拟建店的资金配置计划</a:t>
            </a:r>
          </a:p>
          <a:p>
            <a:endParaRPr lang="en-US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graphicFrame>
        <p:nvGraphicFramePr>
          <p:cNvPr id="6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14856"/>
              </p:ext>
            </p:extLst>
          </p:nvPr>
        </p:nvGraphicFramePr>
        <p:xfrm>
          <a:off x="407645" y="2113158"/>
          <a:ext cx="12572777" cy="31811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05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筹资</a:t>
                      </a:r>
                    </a:p>
                    <a:p>
                      <a:pPr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计划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资金来源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资金用途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资金准备情况及金额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出资人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出资比例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提供注册资金</a:t>
                      </a:r>
                      <a:endParaRPr lang="en-US" altLang="zh-CN" sz="1500" kern="10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（≥</a:t>
                      </a:r>
                      <a:r>
                        <a:rPr lang="en-US" alt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1000</a:t>
                      </a:r>
                      <a:r>
                        <a:rPr lang="zh-CN" altLang="en-US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万）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提供土地资金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提供流动资金</a:t>
                      </a:r>
                      <a:endParaRPr lang="en-US" altLang="zh-CN" sz="1500" kern="10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（≥</a:t>
                      </a:r>
                      <a:r>
                        <a:rPr lang="en-US" alt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500</a:t>
                      </a:r>
                      <a:r>
                        <a:rPr lang="zh-CN" altLang="en-US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万）</a:t>
                      </a:r>
                      <a:endParaRPr lang="zh-CN" altLang="zh-CN" sz="1500" kern="10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形式</a:t>
                      </a:r>
                      <a:endParaRPr lang="en-US" altLang="zh-CN" sz="1500" kern="100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（自有、贷款、借款或其他）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500" b="0" kern="100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金额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65">
                <a:tc vMerge="1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65">
                <a:tc vMerge="1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565">
                <a:tc vMerge="1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合计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kern="100" dirty="0">
                          <a:solidFill>
                            <a:schemeClr val="tx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合计</a:t>
                      </a:r>
                      <a:endParaRPr lang="zh-CN" altLang="zh-CN" sz="1500" b="1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12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8955666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业务理解及准备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4" y="1049925"/>
            <a:ext cx="12536908" cy="600013"/>
          </a:xfrm>
        </p:spPr>
        <p:txBody>
          <a:bodyPr/>
          <a:lstStyle/>
          <a:p>
            <a:r>
              <a:rPr lang="zh-CN" altLang="en-US" dirty="0"/>
              <a:t>拟建店人员计划</a:t>
            </a:r>
          </a:p>
        </p:txBody>
      </p:sp>
      <p:graphicFrame>
        <p:nvGraphicFramePr>
          <p:cNvPr id="6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9000"/>
              </p:ext>
            </p:extLst>
          </p:nvPr>
        </p:nvGraphicFramePr>
        <p:xfrm>
          <a:off x="443514" y="2150484"/>
          <a:ext cx="12568370" cy="2715390"/>
        </p:xfrm>
        <a:graphic>
          <a:graphicData uri="http://schemas.openxmlformats.org/drawingml/2006/table">
            <a:tbl>
              <a:tblPr/>
              <a:tblGrid>
                <a:gridCol w="218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56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1" kern="100" dirty="0">
                          <a:solidFill>
                            <a:schemeClr val="bg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职位人员安排</a:t>
                      </a:r>
                      <a:endParaRPr lang="zh-CN" sz="1500" b="1" kern="100" dirty="0">
                        <a:solidFill>
                          <a:schemeClr val="bg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拟任</a:t>
                      </a:r>
                      <a:r>
                        <a:rPr lang="zh-CN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职务</a:t>
                      </a:r>
                    </a:p>
                  </a:txBody>
                  <a:tcPr marL="57476" marR="57476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姓名</a:t>
                      </a: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性别</a:t>
                      </a: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年龄</a:t>
                      </a: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学历</a:t>
                      </a: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工作经历</a:t>
                      </a:r>
                      <a:r>
                        <a:rPr lang="zh-CN" altLang="en-US" sz="1500" b="1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、职务</a:t>
                      </a:r>
                      <a:endParaRPr lang="zh-CN" sz="1500" b="1" i="0" kern="100" dirty="0">
                        <a:solidFill>
                          <a:schemeClr val="tx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kern="1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总经理</a:t>
                      </a:r>
                    </a:p>
                  </a:txBody>
                  <a:tcPr marL="57476" marR="57476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销售经理</a:t>
                      </a:r>
                    </a:p>
                  </a:txBody>
                  <a:tcPr marL="57476" marR="57476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服务经理</a:t>
                      </a:r>
                    </a:p>
                  </a:txBody>
                  <a:tcPr marL="57476" marR="57476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···</a:t>
                      </a: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57476" marR="57476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71420" y="6638171"/>
            <a:ext cx="12281095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注：请在附件中提供人员简历，至少提供总经理、销售经理和服务经理的简历，申请一经提交，原则上不允许变更总经理人选</a:t>
            </a:r>
            <a:endParaRPr lang="zh-CN" altLang="fr-BE" sz="150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52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4935558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业务理解及准备</a:t>
            </a:r>
            <a:endParaRPr lang="en-US" b="1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4" y="938011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市场理解与未来商业计划</a:t>
            </a:r>
          </a:p>
        </p:txBody>
      </p:sp>
      <p:sp>
        <p:nvSpPr>
          <p:cNvPr id="7" name="矩形 7"/>
          <p:cNvSpPr/>
          <p:nvPr/>
        </p:nvSpPr>
        <p:spPr>
          <a:xfrm>
            <a:off x="474974" y="6898688"/>
            <a:ext cx="12281095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注：格式不限，可提供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PPT</a:t>
            </a:r>
            <a:endParaRPr lang="zh-CN" altLang="fr-BE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graphicFrame>
        <p:nvGraphicFramePr>
          <p:cNvPr id="8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81886"/>
              </p:ext>
            </p:extLst>
          </p:nvPr>
        </p:nvGraphicFramePr>
        <p:xfrm>
          <a:off x="474974" y="1375736"/>
          <a:ext cx="12536909" cy="5409803"/>
        </p:xfrm>
        <a:graphic>
          <a:graphicData uri="http://schemas.openxmlformats.org/drawingml/2006/table">
            <a:tbl>
              <a:tblPr/>
              <a:tblGrid>
                <a:gridCol w="1657193">
                  <a:extLst>
                    <a:ext uri="{9D8B030D-6E8A-4147-A177-3AD203B41FA5}">
                      <a16:colId xmlns:a16="http://schemas.microsoft.com/office/drawing/2014/main" val="3829670976"/>
                    </a:ext>
                  </a:extLst>
                </a:gridCol>
                <a:gridCol w="630394">
                  <a:extLst>
                    <a:ext uri="{9D8B030D-6E8A-4147-A177-3AD203B41FA5}">
                      <a16:colId xmlns:a16="http://schemas.microsoft.com/office/drawing/2014/main" val="859564964"/>
                    </a:ext>
                  </a:extLst>
                </a:gridCol>
                <a:gridCol w="387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201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endParaRPr lang="zh-CN" sz="1500" b="1" i="0" kern="100" dirty="0">
                        <a:solidFill>
                          <a:schemeClr val="bg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1" i="0" kern="100" dirty="0">
                          <a:solidFill>
                            <a:schemeClr val="bg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序号</a:t>
                      </a:r>
                      <a:endParaRPr lang="zh-CN" sz="1500" b="1" i="0" kern="100" dirty="0">
                        <a:solidFill>
                          <a:schemeClr val="bg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1" i="0" kern="100" dirty="0">
                          <a:solidFill>
                            <a:schemeClr val="bg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问题</a:t>
                      </a:r>
                      <a:endParaRPr lang="zh-CN" sz="1500" b="1" i="0" kern="100" dirty="0">
                        <a:solidFill>
                          <a:schemeClr val="bg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1" i="0" kern="100" dirty="0">
                          <a:solidFill>
                            <a:schemeClr val="bg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回答</a:t>
                      </a:r>
                      <a:endParaRPr lang="zh-CN" sz="1500" b="1" i="0" kern="100" dirty="0">
                        <a:solidFill>
                          <a:schemeClr val="bg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05582"/>
                  </a:ext>
                </a:extLst>
              </a:tr>
              <a:tr h="816819">
                <a:tc rowSpan="4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0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市场理解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en-US" altLang="zh-CN" sz="1500" b="0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1</a:t>
                      </a:r>
                      <a:endParaRPr lang="zh-CN" altLang="en-US" sz="1500" b="0" i="0" kern="100" dirty="0">
                        <a:solidFill>
                          <a:schemeClr val="tx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b="0" i="0" kern="100" dirty="0">
                          <a:solidFill>
                            <a:schemeClr val="tx1"/>
                          </a:solidFill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如何看待中国豪华车市场的发展前景？</a:t>
                      </a: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endParaRPr lang="zh-CN" sz="1500" b="1" i="0" kern="100" dirty="0">
                        <a:solidFill>
                          <a:schemeClr val="tx1"/>
                        </a:solidFill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97"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endParaRPr lang="zh-CN" altLang="en-US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en-US" altLang="zh-CN" sz="1500" kern="1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2</a:t>
                      </a:r>
                      <a:endParaRPr lang="zh-CN" altLang="en-US" sz="1500" kern="1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zh-CN" altLang="en-US" sz="1500" kern="1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如何看待捷尼赛思品牌在中国的发展前景和代理商模式？</a:t>
                      </a: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42"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3</a:t>
                      </a: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如何理解捷尼赛思的目标消费者？</a:t>
                      </a: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572"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4</a:t>
                      </a: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对申请城市的市场情况进行简要分析，包括经济发展情况、消费习惯、主要趋势等</a:t>
                      </a: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25819"/>
                  </a:ext>
                </a:extLst>
              </a:tr>
              <a:tr h="128357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zh-CN" altLang="en-US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商业计划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5</a:t>
                      </a: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500" b="1" dirty="0"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申请者对于未来五年的商业计划是什么，包括但不限于销售、市场营销和售后？</a:t>
                      </a: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1500" dirty="0"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14952" marR="114952" marT="57476" marB="5747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179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38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8936319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附件清单</a:t>
            </a:r>
            <a:endParaRPr lang="en-US" b="1" dirty="0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4FEA8866-AEBA-4513-B892-6FC82D4A5039}"/>
              </a:ext>
            </a:extLst>
          </p:cNvPr>
          <p:cNvSpPr/>
          <p:nvPr/>
        </p:nvSpPr>
        <p:spPr>
          <a:xfrm>
            <a:off x="443514" y="729244"/>
            <a:ext cx="12568368" cy="68648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请提供以下文件的电子版本：</a:t>
            </a:r>
            <a:endParaRPr lang="en-US" altLang="zh-CN" sz="150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50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申请</a:t>
            </a:r>
            <a:r>
              <a:rPr lang="zh-CN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公司营业执照</a:t>
            </a: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2. </a:t>
            </a:r>
            <a:r>
              <a:rPr lang="zh-CN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公司过去三年（</a:t>
            </a: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2023-2025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）的</a:t>
            </a:r>
            <a:r>
              <a:rPr lang="zh-CN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年度合并财务报告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（</a:t>
            </a:r>
            <a:r>
              <a:rPr lang="zh-CN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经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审计</a:t>
            </a: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)</a:t>
            </a:r>
            <a:r>
              <a:rPr lang="zh-CN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，包括损益表、资产负债表、现金流量表；如果申请公司隶属于集团公司，但未使用集团公司申请，请提供集团公司的财务报表</a:t>
            </a: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3.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申请公司有效期内的授信证明文件，如无，请提供自有资金证明；如果申请公司隶属于集团公司，但未使用集团公司申请，请提供集团公司的相关证明</a:t>
            </a: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所在区域内样板店的运营能力证明文件，包括销量目标、实际销量、营业收入、税前利润、销售满意度全国排名、售后满意度全国排名，文件来源包括厂家邮件、系统通知和公函通知等</a:t>
            </a:r>
            <a:endParaRPr lang="en-US" altLang="zh-CN" sz="147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5.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土地所有权证明文件，包括：</a:t>
            </a:r>
            <a:endParaRPr lang="en-US" altLang="zh-CN" sz="147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  1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）提供房屋产权证的电子版，并加盖公章，如无，请提供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《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建筑用地规划许可证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》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《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建筑工程规划许可证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》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《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建筑工程施工许可证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》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和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《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建筑</a:t>
            </a:r>
            <a:endParaRPr lang="en-US" altLang="zh-CN" sz="1470" kern="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        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工程竣工验收备案证书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  2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）请提供土地证的电子版，并加盖公章，如是集体所有土地，请土地所有权人（村委会</a:t>
            </a: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/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居委会）出局同意使用文件</a:t>
            </a:r>
            <a:endParaRPr lang="en-US" altLang="zh-CN" sz="1470" kern="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  3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）如为租赁或意向租赁，请在附件中提供租赁协议或意向租赁协议</a:t>
            </a: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6.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在建或规划汽车园区的证明文件</a:t>
            </a:r>
            <a:endParaRPr lang="en-US" altLang="zh-CN" sz="147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7. </a:t>
            </a:r>
            <a:r>
              <a:rPr lang="zh-CN" altLang="en-US" sz="1470" kern="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原始消防合格批文（产权人作为受件人），即“一次消防”</a:t>
            </a: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8.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申请地块的用地红线图、项目总平面图、室内平面布置图、综合天花图，包括</a:t>
            </a: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PDF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和</a:t>
            </a: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DWG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格式</a:t>
            </a:r>
            <a:endParaRPr lang="en-US" altLang="zh-CN" sz="147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9.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拟建店核心人员的人员简历</a:t>
            </a:r>
            <a:endParaRPr lang="en-US" altLang="zh-CN" sz="147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10.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经营计划</a:t>
            </a: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PPT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（如有），需包含上一页的五个问题</a:t>
            </a:r>
            <a:endParaRPr lang="en-US" altLang="zh-CN" sz="147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11. </a:t>
            </a:r>
            <a:r>
              <a:rPr lang="zh-CN" altLang="en-US" sz="147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如果申请公司隶属于集团公司，但未使用集团公司申请，需提供由集团公司出具的委托申请授权书</a:t>
            </a:r>
            <a:endParaRPr lang="en-US" altLang="zh-CN" sz="1509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请务必完整提交以上材料，以免由于资料不全而影响贵司的申请！</a:t>
            </a:r>
            <a:endParaRPr lang="en-US" altLang="zh-CN" sz="150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4681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605373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承诺函</a:t>
            </a:r>
            <a:endParaRPr lang="en-US" b="1" dirty="0"/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4FEA8866-AEBA-4513-B892-6FC82D4A5039}"/>
              </a:ext>
            </a:extLst>
          </p:cNvPr>
          <p:cNvSpPr/>
          <p:nvPr/>
        </p:nvSpPr>
        <p:spPr>
          <a:xfrm>
            <a:off x="443514" y="1041916"/>
            <a:ext cx="12607468" cy="592803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1008219" hangingPunct="0">
              <a:lnSpc>
                <a:spcPct val="110000"/>
              </a:lnSpc>
              <a:spcBef>
                <a:spcPts val="661"/>
              </a:spcBef>
              <a:defRPr/>
            </a:pPr>
            <a:r>
              <a:rPr lang="zh-CN" altLang="zh-CN" sz="176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声明与保证</a:t>
            </a:r>
            <a:endParaRPr lang="en-US" altLang="zh-CN" sz="176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08219" hangingPunct="0">
              <a:lnSpc>
                <a:spcPct val="110000"/>
              </a:lnSpc>
              <a:spcBef>
                <a:spcPts val="661"/>
              </a:spcBef>
              <a:defRPr/>
            </a:pPr>
            <a:endParaRPr lang="zh-CN" altLang="zh-CN" sz="176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41096" algn="just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我公司知悉并清楚本申请书中所提供的资料及相关信息是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对申请人进行综合评分的依据，其真实性、有效性、信息的全面性对我单位及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均至关重要。为此，我单位特做如下声明与保证：</a:t>
            </a:r>
          </a:p>
          <a:p>
            <a:pPr marL="798174" indent="-357078" algn="just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、我公司已经反复审核本申请书中提供的资料及信息，并确信本申请书中所提供的全部资料及信息都是真实的、完整的，不再进行补充或更换。</a:t>
            </a:r>
          </a:p>
          <a:p>
            <a:pPr marL="798174" indent="-357078" algn="just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、如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需要对我公司提供的资料及信息进行核实或调查，我公司同意并予以积极配合，且不视为是对我公司商业秘密的侵犯。</a:t>
            </a:r>
          </a:p>
          <a:p>
            <a:pPr marL="798174" indent="-357078" algn="just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3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、我公司同意本申请书及附随的全部资料由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存档，并按照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的相关档案管理规定进行处理。</a:t>
            </a:r>
          </a:p>
          <a:p>
            <a:pPr marL="798174" indent="-357078" algn="just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、我公司确信本申请书中不存在有意或无意的虚假信息，无论何时本申请书中的资料或信息被发现不真实，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均可以做出如下决定：（</a:t>
            </a: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）不再考虑我公司的申请，或（</a:t>
            </a: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）立即终止我公司与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签署的意向书或授权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代理商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协议。我公司保证不向</a:t>
            </a:r>
            <a:r>
              <a:rPr lang="zh-CN" altLang="en-US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捷尼赛思汽车销售（上海）有限公司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提出任何赔偿请求。</a:t>
            </a:r>
          </a:p>
          <a:p>
            <a:pPr algn="just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en-US" altLang="zh-CN" sz="1760" b="1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  </a:t>
            </a:r>
            <a:endParaRPr lang="zh-CN" altLang="zh-CN" sz="1760" kern="10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 marL="4032778" algn="ctr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zh-CN" altLang="zh-CN" sz="1700" b="1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</a:t>
            </a:r>
            <a:r>
              <a:rPr lang="en-US" altLang="zh-CN" sz="1700" b="1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(</a:t>
            </a:r>
            <a:r>
              <a:rPr lang="zh-CN" altLang="zh-CN" sz="1700" b="1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盖章</a:t>
            </a:r>
            <a:r>
              <a:rPr lang="en-US" altLang="zh-CN" sz="1700" b="1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)</a:t>
            </a:r>
            <a:endParaRPr lang="zh-CN" altLang="zh-CN" sz="1700" kern="10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 indent="4066384" algn="ctr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zh-CN" altLang="zh-CN" sz="1700" b="1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法人代表签名：</a:t>
            </a: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</a:t>
            </a:r>
            <a:endParaRPr lang="zh-CN" altLang="zh-CN" sz="1700" kern="100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pPr marL="5802718" indent="-2254435" algn="r" defTabSz="1008219">
              <a:lnSpc>
                <a:spcPct val="110000"/>
              </a:lnSpc>
              <a:spcBef>
                <a:spcPts val="661"/>
              </a:spcBef>
              <a:defRPr/>
            </a:pPr>
            <a:r>
              <a:rPr lang="en-US" altLang="zh-CN" sz="176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                   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年</a:t>
            </a: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 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月</a:t>
            </a:r>
            <a:r>
              <a:rPr lang="en-US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     </a:t>
            </a:r>
            <a:r>
              <a:rPr lang="zh-CN" altLang="zh-CN" sz="1700" kern="100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17073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5818691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申请公司基本信息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4" y="939096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背景信息</a:t>
            </a:r>
          </a:p>
        </p:txBody>
      </p:sp>
      <p:graphicFrame>
        <p:nvGraphicFramePr>
          <p:cNvPr id="6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48191"/>
              </p:ext>
            </p:extLst>
          </p:nvPr>
        </p:nvGraphicFramePr>
        <p:xfrm>
          <a:off x="443515" y="1427401"/>
          <a:ext cx="12568369" cy="4963483"/>
        </p:xfrm>
        <a:graphic>
          <a:graphicData uri="http://schemas.openxmlformats.org/drawingml/2006/table">
            <a:tbl>
              <a:tblPr/>
              <a:tblGrid>
                <a:gridCol w="134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0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7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39694" marR="39694" marT="12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39694" marR="39694" marT="12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rtl="0" fontAlgn="ctr"/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081" marR="119081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成立时间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8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注册资本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公司地址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68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董事长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法人代表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总经理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公司邮箱</a:t>
                      </a:r>
                      <a:endParaRPr lang="en-US" altLang="zh-CN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联系电话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848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乘用车品牌</a:t>
                      </a:r>
                      <a:endParaRPr lang="en-US" altLang="zh-CN" sz="15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经营经验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□奔驰 □宝马 □奥迪 □保时捷 □雷克萨斯 □林肯 □捷豹路虎 □凯迪拉克 □沃尔沃 □英菲尼迪</a:t>
                      </a:r>
                      <a:endParaRPr lang="en-US" altLang="zh-CN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 其他汽车品牌：</a:t>
                      </a:r>
                      <a:r>
                        <a:rPr lang="en-US" altLang="en-US" sz="1500" u="sng" kern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                                                                     </a:t>
                      </a:r>
                      <a:r>
                        <a:rPr lang="en-US" alt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altLang="zh-CN" sz="1500" b="0" i="0" u="sng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.g.)</a:t>
                      </a:r>
                      <a:r>
                        <a:rPr lang="zh-CN" altLang="en-US" sz="1500" b="0" i="0" u="sng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请复制   并放在相应选项中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60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经营规模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正在经营的乘用车</a:t>
                      </a:r>
                      <a:r>
                        <a:rPr lang="en-US" altLang="zh-CN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4S</a:t>
                      </a: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店数量：</a:t>
                      </a:r>
                      <a:endParaRPr lang="en-US" altLang="zh-CN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正在经营的豪华品牌</a:t>
                      </a:r>
                      <a:r>
                        <a:rPr lang="en-US" altLang="zh-CN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4S</a:t>
                      </a: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店数量：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18418"/>
                  </a:ext>
                </a:extLst>
              </a:tr>
              <a:tr h="8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申请城市内</a:t>
                      </a:r>
                      <a:endParaRPr lang="en-US" altLang="zh-CN" sz="15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的经营经验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申请公司在申请城市内拥有的已开业的乘用车</a:t>
                      </a:r>
                      <a:r>
                        <a:rPr lang="en-US" altLang="zh-CN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4S</a:t>
                      </a: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店数量：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申请公司在申请城市所在的省内拥有的已开业的乘用车</a:t>
                      </a:r>
                      <a:r>
                        <a:rPr lang="en-US" altLang="zh-CN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4S</a:t>
                      </a: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店数量：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30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上年度百强</a:t>
                      </a:r>
                    </a:p>
                  </a:txBody>
                  <a:tcPr marL="79388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□是    □否</a:t>
                      </a:r>
                      <a:r>
                        <a:rPr lang="zh-CN" altLang="en-US" sz="15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排名：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涉及行业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如汽车、地产等</a:t>
                      </a: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1242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52337" y="3991007"/>
            <a:ext cx="287258" cy="324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√</a:t>
            </a:r>
          </a:p>
        </p:txBody>
      </p:sp>
      <p:sp>
        <p:nvSpPr>
          <p:cNvPr id="11" name="矩形 7"/>
          <p:cNvSpPr/>
          <p:nvPr/>
        </p:nvSpPr>
        <p:spPr>
          <a:xfrm>
            <a:off x="443516" y="6879189"/>
            <a:ext cx="12568368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 fontAlgn="ctr"/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注：请在附件中提供申请公司营业执照副本作为附件</a:t>
            </a:r>
          </a:p>
        </p:txBody>
      </p:sp>
    </p:spTree>
    <p:extLst>
      <p:ext uri="{BB962C8B-B14F-4D97-AF65-F5344CB8AC3E}">
        <p14:creationId xmlns:p14="http://schemas.microsoft.com/office/powerpoint/2010/main" val="87308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231793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申请公司基本信息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股权结构</a:t>
            </a:r>
          </a:p>
        </p:txBody>
      </p:sp>
      <p:graphicFrame>
        <p:nvGraphicFramePr>
          <p:cNvPr id="51" name="Content Placeholder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4991057"/>
              </p:ext>
            </p:extLst>
          </p:nvPr>
        </p:nvGraphicFramePr>
        <p:xfrm>
          <a:off x="8353480" y="2376693"/>
          <a:ext cx="4897786" cy="330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34">
                  <a:extLst>
                    <a:ext uri="{9D8B030D-6E8A-4147-A177-3AD203B41FA5}">
                      <a16:colId xmlns:a16="http://schemas.microsoft.com/office/drawing/2014/main" val="3808630373"/>
                    </a:ext>
                  </a:extLst>
                </a:gridCol>
                <a:gridCol w="4012252">
                  <a:extLst>
                    <a:ext uri="{9D8B030D-6E8A-4147-A177-3AD203B41FA5}">
                      <a16:colId xmlns:a16="http://schemas.microsoft.com/office/drawing/2014/main" val="3220902957"/>
                    </a:ext>
                  </a:extLst>
                </a:gridCol>
              </a:tblGrid>
              <a:tr h="1651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15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</a:t>
                      </a:r>
                      <a:endParaRPr lang="en-US" altLang="zh-CN" sz="15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5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性质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请填写企业性质（如：国有企业、私有企业、中外合资企业等）</a:t>
                      </a:r>
                      <a:endParaRPr lang="zh-CN" altLang="zh-CN" sz="1500" b="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078036"/>
                  </a:ext>
                </a:extLst>
              </a:tr>
              <a:tr h="1651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股权结构变化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请说明</a:t>
                      </a:r>
                      <a:r>
                        <a:rPr lang="zh-CN" altLang="zh-CN" sz="1500" b="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过去五年申请公司的股权结构是否发生变化</a:t>
                      </a:r>
                    </a:p>
                  </a:txBody>
                  <a:tcPr marL="114952" marR="114952" marT="57476" marB="5747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561758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51428" y="2906667"/>
            <a:ext cx="6176681" cy="3224478"/>
            <a:chOff x="711090" y="2463022"/>
            <a:chExt cx="4303502" cy="2120526"/>
          </a:xfrm>
        </p:grpSpPr>
        <p:sp>
          <p:nvSpPr>
            <p:cNvPr id="41" name="TextBox 40"/>
            <p:cNvSpPr txBox="1"/>
            <p:nvPr/>
          </p:nvSpPr>
          <p:spPr>
            <a:xfrm>
              <a:off x="1795761" y="3379110"/>
              <a:ext cx="1049486" cy="288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2E5DE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1090" y="2463022"/>
              <a:ext cx="1049486" cy="288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2E5DE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cxnSp>
          <p:nvCxnSpPr>
            <p:cNvPr id="44" name="Elbow Connector 43"/>
            <p:cNvCxnSpPr>
              <a:stCxn id="43" idx="2"/>
              <a:endCxn id="41" idx="0"/>
            </p:cNvCxnSpPr>
            <p:nvPr/>
          </p:nvCxnSpPr>
          <p:spPr>
            <a:xfrm rot="16200000" flipH="1">
              <a:off x="1464301" y="2522906"/>
              <a:ext cx="627736" cy="1084671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880433" y="2463022"/>
              <a:ext cx="1049486" cy="288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2E5DE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cxnSp>
          <p:nvCxnSpPr>
            <p:cNvPr id="46" name="Elbow Connector 45"/>
            <p:cNvCxnSpPr>
              <a:stCxn id="45" idx="2"/>
              <a:endCxn id="41" idx="0"/>
            </p:cNvCxnSpPr>
            <p:nvPr/>
          </p:nvCxnSpPr>
          <p:spPr>
            <a:xfrm rot="5400000">
              <a:off x="2548972" y="2522906"/>
              <a:ext cx="627736" cy="10846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35832" y="2790062"/>
              <a:ext cx="483203" cy="30609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</a:t>
              </a:r>
              <a:r>
                <a:rPr lang="en-US" altLang="zh-CN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%</a:t>
              </a:r>
              <a:endParaRPr lang="en-GB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19037" y="2801131"/>
              <a:ext cx="483203" cy="30609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</a:t>
              </a:r>
              <a:r>
                <a:rPr lang="en-US" altLang="zh-CN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%</a:t>
              </a:r>
              <a:endParaRPr lang="en-GB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80433" y="4295197"/>
              <a:ext cx="1049486" cy="288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2E5DE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 defTabSz="114949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9" kern="0" dirty="0">
                  <a:solidFill>
                    <a:srgbClr val="000000"/>
                  </a:solidFill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申请公司</a:t>
              </a:r>
              <a:endParaRPr lang="en-US" altLang="zh-CN" sz="1383" kern="0" dirty="0">
                <a:solidFill>
                  <a:srgbClr val="000000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65106" y="3379110"/>
              <a:ext cx="1049486" cy="288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2E5DE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1509" b="1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****</a:t>
              </a:r>
              <a:endParaRPr lang="en-GB" sz="1509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cxnSp>
          <p:nvCxnSpPr>
            <p:cNvPr id="52" name="Elbow Connector 51"/>
            <p:cNvCxnSpPr>
              <a:stCxn id="50" idx="2"/>
              <a:endCxn id="49" idx="0"/>
            </p:cNvCxnSpPr>
            <p:nvPr/>
          </p:nvCxnSpPr>
          <p:spPr>
            <a:xfrm rot="5400000">
              <a:off x="3633644" y="3438993"/>
              <a:ext cx="627736" cy="10846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41" idx="2"/>
              <a:endCxn id="49" idx="0"/>
            </p:cNvCxnSpPr>
            <p:nvPr/>
          </p:nvCxnSpPr>
          <p:spPr>
            <a:xfrm rot="16200000" flipH="1">
              <a:off x="2548972" y="3438993"/>
              <a:ext cx="627736" cy="10846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321702" y="3739141"/>
              <a:ext cx="483203" cy="30609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</a:t>
              </a:r>
              <a:r>
                <a:rPr lang="en-US" altLang="zh-CN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%</a:t>
              </a:r>
              <a:endParaRPr lang="en-GB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22516" y="3708798"/>
              <a:ext cx="483203" cy="30609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zh-CN" altLang="en-US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**</a:t>
              </a:r>
              <a:r>
                <a:rPr lang="en-US" altLang="zh-CN" sz="1509" dirty="0">
                  <a:latin typeface="Genesis Sans Text CN Regular" panose="020B0700000000000000" pitchFamily="34" charset="-122"/>
                  <a:ea typeface="Genesis Sans Text CN Regular" panose="020B0700000000000000" pitchFamily="34" charset="-122"/>
                  <a:cs typeface="Genesis Sans Text CN Regular" panose="020B0700000000000000" pitchFamily="34" charset="-122"/>
                </a:rPr>
                <a:t>%</a:t>
              </a:r>
              <a:endParaRPr lang="en-GB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31069" y="2027075"/>
            <a:ext cx="7624925" cy="45799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760" b="1" i="1" dirty="0">
              <a:solidFill>
                <a:schemeClr val="bg1">
                  <a:lumMod val="50000"/>
                </a:schemeClr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25" name="矩形 7"/>
          <p:cNvSpPr/>
          <p:nvPr/>
        </p:nvSpPr>
        <p:spPr>
          <a:xfrm>
            <a:off x="431069" y="6882356"/>
            <a:ext cx="12568368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请提供申请公司最新股权结构图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，股东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需拆解到自然人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/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上市公司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/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国资委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，且需包括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股权比例</a:t>
            </a:r>
          </a:p>
        </p:txBody>
      </p:sp>
      <p:sp>
        <p:nvSpPr>
          <p:cNvPr id="29" name="矩形 8"/>
          <p:cNvSpPr/>
          <p:nvPr/>
        </p:nvSpPr>
        <p:spPr>
          <a:xfrm>
            <a:off x="431069" y="1507738"/>
            <a:ext cx="2413481" cy="44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anchor="ctr">
            <a:spAutoFit/>
          </a:bodyPr>
          <a:lstStyle/>
          <a:p>
            <a:r>
              <a:rPr lang="zh-CN" altLang="en-US" sz="2263" b="1" dirty="0">
                <a:solidFill>
                  <a:sysClr val="windowText" lastClr="000000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申请公司股权结构</a:t>
            </a:r>
            <a:endParaRPr lang="zh-CN" altLang="fr-BE" sz="2263" b="1" dirty="0">
              <a:solidFill>
                <a:sysClr val="windowText" lastClr="000000"/>
              </a:solidFill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30" name="矩形 9"/>
          <p:cNvSpPr/>
          <p:nvPr/>
        </p:nvSpPr>
        <p:spPr>
          <a:xfrm rot="20700000">
            <a:off x="455256" y="2175320"/>
            <a:ext cx="992344" cy="317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24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</p:spTree>
    <p:extLst>
      <p:ext uri="{BB962C8B-B14F-4D97-AF65-F5344CB8AC3E}">
        <p14:creationId xmlns:p14="http://schemas.microsoft.com/office/powerpoint/2010/main" val="292274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9412639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申请公司基本信息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39041" y="949493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申请公司旗下汽车品牌网络汇总</a:t>
            </a:r>
          </a:p>
        </p:txBody>
      </p:sp>
      <p:graphicFrame>
        <p:nvGraphicFramePr>
          <p:cNvPr id="7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4631"/>
              </p:ext>
            </p:extLst>
          </p:nvPr>
        </p:nvGraphicFramePr>
        <p:xfrm>
          <a:off x="443511" y="1444334"/>
          <a:ext cx="12532438" cy="47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678">
                  <a:extLst>
                    <a:ext uri="{9D8B030D-6E8A-4147-A177-3AD203B41FA5}">
                      <a16:colId xmlns:a16="http://schemas.microsoft.com/office/drawing/2014/main" val="3271536651"/>
                    </a:ext>
                  </a:extLst>
                </a:gridCol>
                <a:gridCol w="1351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466">
                  <a:extLst>
                    <a:ext uri="{9D8B030D-6E8A-4147-A177-3AD203B41FA5}">
                      <a16:colId xmlns:a16="http://schemas.microsoft.com/office/drawing/2014/main" val="1843051317"/>
                    </a:ext>
                  </a:extLst>
                </a:gridCol>
                <a:gridCol w="199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124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500" b="1" u="none" strike="noStrike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序号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公司</a:t>
                      </a:r>
                      <a:r>
                        <a:rPr lang="zh-CN" sz="1500" b="1" u="none" strike="noStrike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名称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500" b="1" u="none" strike="noStrike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品牌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授权时间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500" b="1" u="none" strike="noStrike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开业时间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持股比例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类型 </a:t>
                      </a:r>
                    </a:p>
                    <a:p>
                      <a:pPr algn="ctr" fontAlgn="ctr"/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(4S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店</a:t>
                      </a: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/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展厅</a:t>
                      </a: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/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维修中心</a:t>
                      </a: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)</a:t>
                      </a: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500" b="1" u="none" strike="noStrike" dirty="0">
                          <a:effectLst/>
                          <a:latin typeface="Genesis Sans Text CN Regular" panose="020B0700000000000000" pitchFamily="34" charset="-122"/>
                          <a:ea typeface="Genesis Sans Text CN Regular" panose="020B0700000000000000" pitchFamily="34" charset="-122"/>
                          <a:cs typeface="Genesis Sans Text CN Regular" panose="020B0700000000000000" pitchFamily="34" charset="-122"/>
                        </a:rPr>
                        <a:t>所在城市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Genesis Sans Text CN Regular" panose="020B0700000000000000" pitchFamily="34" charset="-122"/>
                        <a:ea typeface="Genesis Sans Text CN Regular" panose="020B0700000000000000" pitchFamily="34" charset="-122"/>
                        <a:cs typeface="Genesis Sans Text CN Regular" panose="020B0700000000000000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XXXX</a:t>
                      </a:r>
                      <a:r>
                        <a:rPr 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汽车销售服务有限公司</a:t>
                      </a: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YYYY-MM</a:t>
                      </a: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YYYY-MM</a:t>
                      </a:r>
                      <a:endParaRPr lang="zh-CN" alt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XX%</a:t>
                      </a: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5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 rot="20700000">
            <a:off x="364347" y="2267464"/>
            <a:ext cx="992344" cy="317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24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  <p:sp>
        <p:nvSpPr>
          <p:cNvPr id="13" name="矩形 7"/>
          <p:cNvSpPr/>
          <p:nvPr/>
        </p:nvSpPr>
        <p:spPr>
          <a:xfrm>
            <a:off x="443511" y="6538275"/>
            <a:ext cx="12568368" cy="796543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请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填写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申请公司旗下所有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的已开业的汽车品牌</a:t>
            </a:r>
            <a:r>
              <a:rPr lang="en-GB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4S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店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、展厅、维修中心相关</a:t>
            </a:r>
            <a:r>
              <a:rPr lang="zh-CN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信息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，如页数不足可自行新增本页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）豪华品牌包括奔驰、宝马、奥迪、保时捷、雷克萨斯、林肯、捷豹路虎、凯迪拉克、沃尔沃和英菲尼迪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67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188135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申请公司基本信息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8259" y="945017"/>
            <a:ext cx="12536908" cy="600013"/>
          </a:xfrm>
        </p:spPr>
        <p:txBody>
          <a:bodyPr/>
          <a:lstStyle/>
          <a:p>
            <a:r>
              <a:rPr lang="zh-CN" altLang="en-US" dirty="0"/>
              <a:t>汽车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品牌经营业绩</a:t>
            </a:r>
          </a:p>
        </p:txBody>
      </p:sp>
      <p:graphicFrame>
        <p:nvGraphicFramePr>
          <p:cNvPr id="7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66533"/>
              </p:ext>
            </p:extLst>
          </p:nvPr>
        </p:nvGraphicFramePr>
        <p:xfrm>
          <a:off x="478259" y="1545030"/>
          <a:ext cx="12552640" cy="52787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4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395">
                  <a:extLst>
                    <a:ext uri="{9D8B030D-6E8A-4147-A177-3AD203B41FA5}">
                      <a16:colId xmlns:a16="http://schemas.microsoft.com/office/drawing/2014/main" val="1542136637"/>
                    </a:ext>
                  </a:extLst>
                </a:gridCol>
                <a:gridCol w="130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2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03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1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1064">
                  <a:extLst>
                    <a:ext uri="{9D8B030D-6E8A-4147-A177-3AD203B41FA5}">
                      <a16:colId xmlns:a16="http://schemas.microsoft.com/office/drawing/2014/main" val="4057971838"/>
                    </a:ext>
                  </a:extLst>
                </a:gridCol>
                <a:gridCol w="1271064">
                  <a:extLst>
                    <a:ext uri="{9D8B030D-6E8A-4147-A177-3AD203B41FA5}">
                      <a16:colId xmlns:a16="http://schemas.microsoft.com/office/drawing/2014/main" val="806991376"/>
                    </a:ext>
                  </a:extLst>
                </a:gridCol>
              </a:tblGrid>
              <a:tr h="49836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汽车品牌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经营年限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营业收入（元）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solidFill>
                      <a:srgbClr val="9B0B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新车销量（辆）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售后进场台次（辆）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solidFill>
                      <a:srgbClr val="9B0B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售后保有量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5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09002"/>
                  </a:ext>
                </a:extLst>
              </a:tr>
            </a:tbl>
          </a:graphicData>
        </a:graphic>
      </p:graphicFrame>
      <p:sp>
        <p:nvSpPr>
          <p:cNvPr id="12" name="矩形 7"/>
          <p:cNvSpPr/>
          <p:nvPr/>
        </p:nvSpPr>
        <p:spPr>
          <a:xfrm>
            <a:off x="496562" y="6993308"/>
            <a:ext cx="12568368" cy="324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zh-CN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以品牌为单位进行填写，每一个品牌的业绩写一行，如页数不足可自行新增本页</a:t>
            </a:r>
            <a:endParaRPr lang="zh-CN" altLang="zh-CN" sz="150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18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813189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申请公司财务实力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43515" y="1283724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申请公司财务状况</a:t>
            </a: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78151"/>
              </p:ext>
            </p:extLst>
          </p:nvPr>
        </p:nvGraphicFramePr>
        <p:xfrm>
          <a:off x="437293" y="2023156"/>
          <a:ext cx="5836325" cy="30764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6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857">
                  <a:extLst>
                    <a:ext uri="{9D8B030D-6E8A-4147-A177-3AD203B41FA5}">
                      <a16:colId xmlns:a16="http://schemas.microsoft.com/office/drawing/2014/main" val="3037875281"/>
                    </a:ext>
                  </a:extLst>
                </a:gridCol>
              </a:tblGrid>
              <a:tr h="50522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单位：元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7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资产总额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负债总额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22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流动资产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22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流动负债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2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0690"/>
                  </a:ext>
                </a:extLst>
              </a:tr>
            </a:tbl>
          </a:graphicData>
        </a:graphic>
      </p:graphicFrame>
      <p:graphicFrame>
        <p:nvGraphicFramePr>
          <p:cNvPr id="8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90529"/>
              </p:ext>
            </p:extLst>
          </p:nvPr>
        </p:nvGraphicFramePr>
        <p:xfrm>
          <a:off x="7175558" y="2023156"/>
          <a:ext cx="5836325" cy="31215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6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857">
                  <a:extLst>
                    <a:ext uri="{9D8B030D-6E8A-4147-A177-3AD203B41FA5}">
                      <a16:colId xmlns:a16="http://schemas.microsoft.com/office/drawing/2014/main" val="3857329725"/>
                    </a:ext>
                  </a:extLst>
                </a:gridCol>
              </a:tblGrid>
              <a:tr h="50522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单位：元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</a:t>
                      </a:r>
                      <a:endParaRPr lang="zh-CN" sz="15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7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营业收入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税前利润</a:t>
                      </a:r>
                      <a:r>
                        <a:rPr lang="en-US" altLang="zh-CN" sz="1500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500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500" kern="1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783">
                <a:tc>
                  <a:txBody>
                    <a:bodyPr/>
                    <a:lstStyle/>
                    <a:p>
                      <a:pPr marL="0" algn="l" defTabSz="521436" rtl="0" eaLnBrk="1" fontAlgn="auto" latinLnBrk="1" hangingPunct="1"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净利润</a:t>
                      </a: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06832"/>
                  </a:ext>
                </a:extLst>
              </a:tr>
              <a:tr h="527783">
                <a:tc>
                  <a:txBody>
                    <a:bodyPr/>
                    <a:lstStyle/>
                    <a:p>
                      <a:pPr marL="0" algn="l" defTabSz="521436" rtl="0" eaLnBrk="1" fontAlgn="auto" latinLnBrk="1" hangingPunct="1"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所得税费用</a:t>
                      </a: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02" marR="10502" marT="1050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32049"/>
                  </a:ext>
                </a:extLst>
              </a:tr>
              <a:tr h="50522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利息费用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7"/>
          <p:cNvSpPr/>
          <p:nvPr/>
        </p:nvSpPr>
        <p:spPr>
          <a:xfrm>
            <a:off x="412055" y="6145398"/>
            <a:ext cx="12568368" cy="106674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）税前利润，即利润总额，或除税前溢利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）请在附件中提供近两年（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2022-2023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）经审计的财务报表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3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）如果申请公司的财务报表不足以对集团整体经营状况做出合理判断，请提供集团公司的财务报表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79" y="-972098"/>
            <a:ext cx="271539" cy="317315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5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undai Sans Hea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257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383805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申请公司财务实力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4970" y="1190593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申请公司融资能力</a:t>
            </a:r>
          </a:p>
        </p:txBody>
      </p:sp>
      <p:graphicFrame>
        <p:nvGraphicFramePr>
          <p:cNvPr id="11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68279"/>
              </p:ext>
            </p:extLst>
          </p:nvPr>
        </p:nvGraphicFramePr>
        <p:xfrm>
          <a:off x="443510" y="2040986"/>
          <a:ext cx="12536911" cy="25434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40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6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授信机构</a:t>
                      </a:r>
                      <a:endParaRPr lang="zh-CN" sz="15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授信期间</a:t>
                      </a:r>
                      <a:endParaRPr lang="zh-CN" sz="15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授信总额度</a:t>
                      </a:r>
                      <a:br>
                        <a:rPr 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含保证金</a:t>
                      </a:r>
                      <a:r>
                        <a:rPr 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5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授信总额度</a:t>
                      </a:r>
                      <a:br>
                        <a:rPr 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不含保证金</a:t>
                      </a:r>
                      <a:r>
                        <a:rPr 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剩余额度</a:t>
                      </a:r>
                      <a:r>
                        <a:rPr lang="zh-CN" altLang="en-US" sz="15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（不含保证金）</a:t>
                      </a:r>
                      <a:endParaRPr lang="zh-CN" sz="15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CN" altLang="en-US" sz="15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总计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1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201" marR="80201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0" i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823" marR="100823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矩形 7"/>
          <p:cNvSpPr/>
          <p:nvPr/>
        </p:nvSpPr>
        <p:spPr>
          <a:xfrm>
            <a:off x="443510" y="6323679"/>
            <a:ext cx="12568368" cy="92372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r>
              <a:rPr lang="zh-CN" altLang="en-US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endParaRPr lang="en-US" altLang="zh-CN" sz="150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）请在附件中提供申请公司有效期内的授信证明文件，如无，请提供自有资金证明</a:t>
            </a:r>
            <a:endParaRPr lang="en-US" altLang="zh-CN" sz="150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）如果申请公司的相关证明不足以对集团整体经营状况做出合理判断，请提供集团公司的相关证明</a:t>
            </a:r>
          </a:p>
        </p:txBody>
      </p:sp>
    </p:spTree>
    <p:extLst>
      <p:ext uri="{BB962C8B-B14F-4D97-AF65-F5344CB8AC3E}">
        <p14:creationId xmlns:p14="http://schemas.microsoft.com/office/powerpoint/2010/main" val="406449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1274004"/>
              </p:ext>
            </p:extLst>
          </p:nvPr>
        </p:nvGraphicFramePr>
        <p:xfrm>
          <a:off x="1996" y="-970102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" y="-970102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b="1" dirty="0"/>
              <a:t>申请公司运营能力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7711" y="963048"/>
            <a:ext cx="12536908" cy="600013"/>
          </a:xfrm>
        </p:spPr>
        <p:txBody>
          <a:bodyPr/>
          <a:lstStyle/>
          <a:p>
            <a:r>
              <a:rPr lang="zh-CN" altLang="en-US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样板店运营能力</a:t>
            </a:r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45182"/>
              </p:ext>
            </p:extLst>
          </p:nvPr>
        </p:nvGraphicFramePr>
        <p:xfrm>
          <a:off x="451982" y="1897053"/>
          <a:ext cx="12568369" cy="81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1561">
                  <a:extLst>
                    <a:ext uri="{9D8B030D-6E8A-4147-A177-3AD203B41FA5}">
                      <a16:colId xmlns:a16="http://schemas.microsoft.com/office/drawing/2014/main" val="4199445200"/>
                    </a:ext>
                  </a:extLst>
                </a:gridCol>
              </a:tblGrid>
              <a:tr h="4073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</a:t>
                      </a:r>
                      <a:r>
                        <a:rPr lang="zh-CN" sz="15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5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</a:t>
                      </a:r>
                      <a:endParaRPr lang="zh-CN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开业时间</a:t>
                      </a:r>
                      <a:endParaRPr lang="zh-CN" altLang="zh-CN" sz="15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XXXX</a:t>
                      </a:r>
                      <a:r>
                        <a:rPr 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汽车销售服务有限公司</a:t>
                      </a: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DokChampa"/>
                        </a:rPr>
                        <a:t>XX</a:t>
                      </a: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YYYY-MM</a:t>
                      </a: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57040"/>
              </p:ext>
            </p:extLst>
          </p:nvPr>
        </p:nvGraphicFramePr>
        <p:xfrm>
          <a:off x="451981" y="3266440"/>
          <a:ext cx="12568376" cy="122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47">
                  <a:extLst>
                    <a:ext uri="{9D8B030D-6E8A-4147-A177-3AD203B41FA5}">
                      <a16:colId xmlns:a16="http://schemas.microsoft.com/office/drawing/2014/main" val="2731289000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1744126493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4276731139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3799879762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3670943494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4004098400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260104949"/>
                    </a:ext>
                  </a:extLst>
                </a:gridCol>
                <a:gridCol w="1571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年度销量目标 （辆）</a:t>
                      </a:r>
                      <a:endParaRPr lang="en-US" altLang="zh-CN" sz="15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200" dirty="0">
                        <a:solidFill>
                          <a:schemeClr val="bg1"/>
                        </a:solidFill>
                        <a:latin typeface="仿宋" pitchFamily="49" charset="-122"/>
                        <a:ea typeface="仿宋" pitchFamily="49" charset="-122"/>
                        <a:cs typeface="+mn-cs"/>
                      </a:endParaRPr>
                    </a:p>
                  </a:txBody>
                  <a:tcPr marL="11139" marR="11139" marT="111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D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实际年度销量 （辆）</a:t>
                      </a:r>
                      <a:endParaRPr lang="en-US" altLang="zh-CN" sz="15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bg1"/>
                        </a:solidFill>
                        <a:latin typeface="仿宋" pitchFamily="49" charset="-122"/>
                        <a:ea typeface="仿宋" pitchFamily="49" charset="-122"/>
                        <a:cs typeface="+mn-cs"/>
                      </a:endParaRPr>
                    </a:p>
                  </a:txBody>
                  <a:tcPr marL="11139" marR="11139" marT="111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D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营业收入 （元）</a:t>
                      </a:r>
                      <a:endParaRPr lang="en-US" altLang="zh-CN" sz="15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200" dirty="0">
                        <a:solidFill>
                          <a:schemeClr val="bg1"/>
                        </a:solidFill>
                        <a:latin typeface="仿宋" pitchFamily="49" charset="-122"/>
                        <a:ea typeface="仿宋" pitchFamily="49" charset="-122"/>
                        <a:cs typeface="+mn-cs"/>
                      </a:endParaRPr>
                    </a:p>
                  </a:txBody>
                  <a:tcPr marL="11139" marR="11139" marT="111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0B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税前利润 （元）</a:t>
                      </a:r>
                      <a:endParaRPr lang="en-US" altLang="zh-CN" sz="15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bg1"/>
                        </a:solidFill>
                        <a:latin typeface="仿宋" pitchFamily="49" charset="-122"/>
                        <a:ea typeface="仿宋" pitchFamily="49" charset="-122"/>
                        <a:cs typeface="+mn-cs"/>
                      </a:endParaRPr>
                    </a:p>
                  </a:txBody>
                  <a:tcPr marL="11139" marR="11139" marT="111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0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zh-CN" sz="15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36745"/>
                  </a:ext>
                </a:extLst>
              </a:tr>
              <a:tr h="407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57874"/>
              </p:ext>
            </p:extLst>
          </p:nvPr>
        </p:nvGraphicFramePr>
        <p:xfrm>
          <a:off x="451981" y="5093933"/>
          <a:ext cx="12568368" cy="81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737">
                  <a:extLst>
                    <a:ext uri="{9D8B030D-6E8A-4147-A177-3AD203B41FA5}">
                      <a16:colId xmlns:a16="http://schemas.microsoft.com/office/drawing/2014/main" val="843997566"/>
                    </a:ext>
                  </a:extLst>
                </a:gridCol>
                <a:gridCol w="3802737">
                  <a:extLst>
                    <a:ext uri="{9D8B030D-6E8A-4147-A177-3AD203B41FA5}">
                      <a16:colId xmlns:a16="http://schemas.microsoft.com/office/drawing/2014/main" val="717235847"/>
                    </a:ext>
                  </a:extLst>
                </a:gridCol>
                <a:gridCol w="3544925">
                  <a:extLst>
                    <a:ext uri="{9D8B030D-6E8A-4147-A177-3AD203B41FA5}">
                      <a16:colId xmlns:a16="http://schemas.microsoft.com/office/drawing/2014/main" val="4147557077"/>
                    </a:ext>
                  </a:extLst>
                </a:gridCol>
                <a:gridCol w="1417969">
                  <a:extLst>
                    <a:ext uri="{9D8B030D-6E8A-4147-A177-3AD203B41FA5}">
                      <a16:colId xmlns:a16="http://schemas.microsoft.com/office/drawing/2014/main" val="1196707061"/>
                    </a:ext>
                  </a:extLst>
                </a:gridCol>
              </a:tblGrid>
              <a:tr h="407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销售满意度排名 </a:t>
                      </a:r>
                      <a:r>
                        <a:rPr lang="en-US" altLang="zh-CN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如有）</a:t>
                      </a:r>
                      <a:endParaRPr lang="zh-CN" altLang="zh-CN" sz="15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售后满意度排名 （如有）</a:t>
                      </a: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排名范围</a:t>
                      </a: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考核年度</a:t>
                      </a:r>
                    </a:p>
                  </a:txBody>
                  <a:tcPr marL="14003" marR="14003" marT="140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门店排名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参与排名的经销商总数</a:t>
                      </a:r>
                      <a:endParaRPr lang="en-US" alt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门店排名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参与排名的经销商总数</a:t>
                      </a:r>
                      <a:endParaRPr lang="en-US" alt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zh-CN" altLang="en-US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全国</a:t>
                      </a:r>
                      <a:endParaRPr lang="en-US" altLang="zh-CN" sz="15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</a:p>
                  </a:txBody>
                  <a:tcPr marL="75616" marR="75616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7"/>
          <p:cNvSpPr/>
          <p:nvPr/>
        </p:nvSpPr>
        <p:spPr>
          <a:xfrm>
            <a:off x="443514" y="6328078"/>
            <a:ext cx="12568368" cy="1106185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注：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）请选择申请区域内的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家正在经营的豪华品牌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4S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店，作为样板店进行填写，运营至少满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1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年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2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）如果申请区域内无门店，请提供临近城市</a:t>
            </a:r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/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省份的样板店数据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  <a:p>
            <a:r>
              <a:rPr lang="en-US" altLang="zh-CN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3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）请在附件中提供证明材料，包括厂家发布的年度销量计划、满意度排名文件，来源包括</a:t>
            </a:r>
            <a:r>
              <a:rPr lang="zh-CN" altLang="fr-BE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厂家邮件、系统通知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和</a:t>
            </a:r>
            <a:r>
              <a:rPr lang="zh-CN" altLang="fr-BE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公函通知</a:t>
            </a:r>
            <a:r>
              <a:rPr lang="zh-CN" altLang="en-US" sz="1509" dirty="0"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等</a:t>
            </a:r>
            <a:endParaRPr lang="en-US" altLang="zh-CN" sz="1509" dirty="0">
              <a:latin typeface="Genesis Sans Text CN Regular" panose="020B0700000000000000" pitchFamily="34" charset="-122"/>
              <a:ea typeface="Genesis Sans Text CN Regular" panose="020B0700000000000000" pitchFamily="34" charset="-122"/>
              <a:cs typeface="Genesis Sans Text CN Regular" panose="020B0700000000000000" pitchFamily="34" charset="-122"/>
            </a:endParaRPr>
          </a:p>
        </p:txBody>
      </p:sp>
      <p:sp>
        <p:nvSpPr>
          <p:cNvPr id="13" name="矩形 9"/>
          <p:cNvSpPr/>
          <p:nvPr/>
        </p:nvSpPr>
        <p:spPr>
          <a:xfrm rot="20700000">
            <a:off x="372814" y="1757481"/>
            <a:ext cx="992344" cy="317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24" b="1" dirty="0">
                <a:solidFill>
                  <a:schemeClr val="tx1"/>
                </a:solidFill>
                <a:latin typeface="Genesis Sans Text CN Regular" panose="020B0700000000000000" pitchFamily="34" charset="-122"/>
                <a:ea typeface="Genesis Sans Text CN Regular" panose="020B0700000000000000" pitchFamily="34" charset="-122"/>
                <a:cs typeface="Genesis Sans Text CN Regular" panose="020B0700000000000000" pitchFamily="34" charset="-122"/>
              </a:rPr>
              <a:t>示 例</a:t>
            </a:r>
          </a:p>
        </p:txBody>
      </p:sp>
    </p:spTree>
    <p:extLst>
      <p:ext uri="{BB962C8B-B14F-4D97-AF65-F5344CB8AC3E}">
        <p14:creationId xmlns:p14="http://schemas.microsoft.com/office/powerpoint/2010/main" val="3908090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yda9Idd0OXdEzprUET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5620;#99488;#90636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0831_HYU_PowerPoint">
  <a:themeElements>
    <a:clrScheme name="제네시스 ppt">
      <a:dk1>
        <a:srgbClr val="000000"/>
      </a:dk1>
      <a:lt1>
        <a:sysClr val="window" lastClr="FFFFFF"/>
      </a:lt1>
      <a:dk2>
        <a:srgbClr val="BE7D5B"/>
      </a:dk2>
      <a:lt2>
        <a:srgbClr val="F1F2F2"/>
      </a:lt2>
      <a:accent1>
        <a:srgbClr val="BE7D5B"/>
      </a:accent1>
      <a:accent2>
        <a:srgbClr val="BE7D5B"/>
      </a:accent2>
      <a:accent3>
        <a:srgbClr val="F1F2F2"/>
      </a:accent3>
      <a:accent4>
        <a:srgbClr val="A7A9AC"/>
      </a:accent4>
      <a:accent5>
        <a:srgbClr val="58595B"/>
      </a:accent5>
      <a:accent6>
        <a:srgbClr val="58595B"/>
      </a:accent6>
      <a:hlink>
        <a:srgbClr val="000000"/>
      </a:hlink>
      <a:folHlink>
        <a:srgbClr val="000000"/>
      </a:folHlink>
    </a:clrScheme>
    <a:fontScheme name="제네시스">
      <a:majorFont>
        <a:latin typeface="제네시스산스 Head"/>
        <a:ea typeface="제네시스산스 Head"/>
        <a:cs typeface=""/>
      </a:majorFont>
      <a:minorFont>
        <a:latin typeface="제네시스산스 Text"/>
        <a:ea typeface="제네시스산스 Tex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1600" dirty="0" smtClean="0">
            <a:solidFill>
              <a:schemeClr val="bg1"/>
            </a:solidFill>
            <a:latin typeface="Genesis Sans Text Office" panose="020B0504040000000000" pitchFamily="34" charset="0"/>
            <a:ea typeface="Genesis Sans Text Office" panose="020B0504040000000000" pitchFamily="34" charset="0"/>
            <a:cs typeface="Hyundai Sans Head"/>
          </a:defRPr>
        </a:defPPr>
      </a:lstStyle>
    </a:spDef>
    <a:lnDef>
      <a:spPr>
        <a:ln w="317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>
        <a:noAutofit/>
      </a:bodyPr>
      <a:lstStyle>
        <a:defPPr>
          <a:spcBef>
            <a:spcPts val="432"/>
          </a:spcBef>
          <a:defRPr b="0" i="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17399</TotalTime>
  <Words>4688</Words>
  <Application>Microsoft Office PowerPoint</Application>
  <PresentationFormat>Custom</PresentationFormat>
  <Paragraphs>483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GENESIS SANS HEAD CN REGULAR</vt:lpstr>
      <vt:lpstr>Genesis Sans Text CN Regular</vt:lpstr>
      <vt:lpstr>微软雅黑</vt:lpstr>
      <vt:lpstr>제네시스산스 Head</vt:lpstr>
      <vt:lpstr>제네시스산스 Text</vt:lpstr>
      <vt:lpstr>Arial</vt:lpstr>
      <vt:lpstr>Calibri</vt:lpstr>
      <vt:lpstr>Genesis Sans Head Light</vt:lpstr>
      <vt:lpstr>Genesis Sans Text Office</vt:lpstr>
      <vt:lpstr>Hyundai Sans Head</vt:lpstr>
      <vt:lpstr>현대산스 Head</vt:lpstr>
      <vt:lpstr>현대산스 Text</vt:lpstr>
      <vt:lpstr>160831_HYU_PowerPoint</vt:lpstr>
      <vt:lpstr>think-cell Slide</vt:lpstr>
      <vt:lpstr>n</vt:lpstr>
      <vt:lpstr>目录</vt:lpstr>
      <vt:lpstr>申请公司基本信息</vt:lpstr>
      <vt:lpstr>申请公司基本信息</vt:lpstr>
      <vt:lpstr>申请公司基本信息</vt:lpstr>
      <vt:lpstr>申请公司基本信息</vt:lpstr>
      <vt:lpstr>申请公司财务实力</vt:lpstr>
      <vt:lpstr>申请公司财务实力</vt:lpstr>
      <vt:lpstr>申请公司运营能力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申请公司土地条件</vt:lpstr>
      <vt:lpstr>业务理解及准备</vt:lpstr>
      <vt:lpstr>业务理解及准备</vt:lpstr>
      <vt:lpstr>业务理解及准备</vt:lpstr>
      <vt:lpstr>业务理解及准备</vt:lpstr>
      <vt:lpstr>附件清单</vt:lpstr>
      <vt:lpstr>承诺函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김은지</dc:creator>
  <cp:lastModifiedBy>Jamie Du</cp:lastModifiedBy>
  <cp:revision>2385</cp:revision>
  <cp:lastPrinted>2017-03-21T04:20:59Z</cp:lastPrinted>
  <dcterms:created xsi:type="dcterms:W3CDTF">2016-09-27T00:47:55Z</dcterms:created>
  <dcterms:modified xsi:type="dcterms:W3CDTF">2026-05-11T02:08:46Z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f5966f-e6b7-4a40-9d4a-27b71ee8d8d3_Enabled">
    <vt:lpwstr>true</vt:lpwstr>
  </property>
  <property fmtid="{D5CDD505-2E9C-101B-9397-08002B2CF9AE}" pid="3" name="MSIP_Label_77f5966f-e6b7-4a40-9d4a-27b71ee8d8d3_SetDate">
    <vt:lpwstr>2026-05-11T02:08:46Z</vt:lpwstr>
  </property>
  <property fmtid="{D5CDD505-2E9C-101B-9397-08002B2CF9AE}" pid="4" name="MSIP_Label_77f5966f-e6b7-4a40-9d4a-27b71ee8d8d3_Method">
    <vt:lpwstr>Privileged</vt:lpwstr>
  </property>
  <property fmtid="{D5CDD505-2E9C-101B-9397-08002B2CF9AE}" pid="5" name="MSIP_Label_77f5966f-e6b7-4a40-9d4a-27b71ee8d8d3_Name">
    <vt:lpwstr>公开(AnyUser)</vt:lpwstr>
  </property>
  <property fmtid="{D5CDD505-2E9C-101B-9397-08002B2CF9AE}" pid="6" name="MSIP_Label_77f5966f-e6b7-4a40-9d4a-27b71ee8d8d3_SiteId">
    <vt:lpwstr>538badc0-df4c-402c-a76c-62c3b8803126</vt:lpwstr>
  </property>
  <property fmtid="{D5CDD505-2E9C-101B-9397-08002B2CF9AE}" pid="7" name="MSIP_Label_77f5966f-e6b7-4a40-9d4a-27b71ee8d8d3_ActionId">
    <vt:lpwstr>5772ef96-864c-40e1-a6d4-601de3391b23</vt:lpwstr>
  </property>
  <property fmtid="{D5CDD505-2E9C-101B-9397-08002B2CF9AE}" pid="8" name="MSIP_Label_77f5966f-e6b7-4a40-9d4a-27b71ee8d8d3_ContentBits">
    <vt:lpwstr>2</vt:lpwstr>
  </property>
  <property fmtid="{D5CDD505-2E9C-101B-9397-08002B2CF9AE}" pid="9" name="MSIP_Label_77f5966f-e6b7-4a40-9d4a-27b71ee8d8d3_Tag">
    <vt:lpwstr>10, 0, 1, 1</vt:lpwstr>
  </property>
  <property fmtid="{D5CDD505-2E9C-101B-9397-08002B2CF9AE}" pid="10" name="ClassificationContentMarkingFooterLocations">
    <vt:lpwstr>160831_HYU_PowerPoint:7</vt:lpwstr>
  </property>
  <property fmtid="{D5CDD505-2E9C-101B-9397-08002B2CF9AE}" pid="11" name="ClassificationContentMarkingFooterText">
    <vt:lpwstr>本文件作为捷尼赛思的知识产权，受相关法律法规保护。 2026_Agent%20Candidate%20Application_%20CN.pptx Jamie Du 2026-05-11T10:08:46</vt:lpwstr>
  </property>
</Properties>
</file>